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sldIdLst>
    <p:sldId id="256" r:id="rId2"/>
  </p:sldIdLst>
  <p:sldSz cx="12193588" cy="2167572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730"/>
    <p:restoredTop sz="94720"/>
  </p:normalViewPr>
  <p:slideViewPr>
    <p:cSldViewPr snapToGrid="0">
      <p:cViewPr>
        <p:scale>
          <a:sx n="130" d="100"/>
          <a:sy n="130" d="100"/>
        </p:scale>
        <p:origin x="184" y="-1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519" y="3547394"/>
            <a:ext cx="10364550" cy="7546364"/>
          </a:xfrm>
        </p:spPr>
        <p:txBody>
          <a:bodyPr anchor="b"/>
          <a:lstStyle>
            <a:lvl1pPr algn="ctr">
              <a:defRPr sz="8001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199" y="11384775"/>
            <a:ext cx="9145191" cy="5233281"/>
          </a:xfrm>
        </p:spPr>
        <p:txBody>
          <a:bodyPr/>
          <a:lstStyle>
            <a:lvl1pPr marL="0" indent="0" algn="ctr">
              <a:buNone/>
              <a:defRPr sz="3200"/>
            </a:lvl1pPr>
            <a:lvl2pPr marL="609676" indent="0" algn="ctr">
              <a:buNone/>
              <a:defRPr sz="2667"/>
            </a:lvl2pPr>
            <a:lvl3pPr marL="1219352" indent="0" algn="ctr">
              <a:buNone/>
              <a:defRPr sz="2400"/>
            </a:lvl3pPr>
            <a:lvl4pPr marL="1829029" indent="0" algn="ctr">
              <a:buNone/>
              <a:defRPr sz="2134"/>
            </a:lvl4pPr>
            <a:lvl5pPr marL="2438705" indent="0" algn="ctr">
              <a:buNone/>
              <a:defRPr sz="2134"/>
            </a:lvl5pPr>
            <a:lvl6pPr marL="3048381" indent="0" algn="ctr">
              <a:buNone/>
              <a:defRPr sz="2134"/>
            </a:lvl6pPr>
            <a:lvl7pPr marL="3658057" indent="0" algn="ctr">
              <a:buNone/>
              <a:defRPr sz="2134"/>
            </a:lvl7pPr>
            <a:lvl8pPr marL="4267733" indent="0" algn="ctr">
              <a:buNone/>
              <a:defRPr sz="2134"/>
            </a:lvl8pPr>
            <a:lvl9pPr marL="4877410" indent="0" algn="ctr">
              <a:buNone/>
              <a:defRPr sz="2134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1C167D-68CC-8342-B79B-762EF4FA5C0A}" type="datetimeFigureOut">
              <a:rPr lang="da-DK" smtClean="0"/>
              <a:t>11.08.2023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9AB1D-D120-164D-AE3C-CB1A26957EE7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0518353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1C167D-68CC-8342-B79B-762EF4FA5C0A}" type="datetimeFigureOut">
              <a:rPr lang="da-DK" smtClean="0"/>
              <a:t>11.08.2023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9AB1D-D120-164D-AE3C-CB1A26957EE7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663359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6037" y="1154032"/>
            <a:ext cx="2629242" cy="18369175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310" y="1154032"/>
            <a:ext cx="7735307" cy="18369175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1C167D-68CC-8342-B79B-762EF4FA5C0A}" type="datetimeFigureOut">
              <a:rPr lang="da-DK" smtClean="0"/>
              <a:t>11.08.2023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9AB1D-D120-164D-AE3C-CB1A26957EE7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6715278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1C167D-68CC-8342-B79B-762EF4FA5C0A}" type="datetimeFigureOut">
              <a:rPr lang="da-DK" smtClean="0"/>
              <a:t>11.08.2023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9AB1D-D120-164D-AE3C-CB1A26957EE7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1604500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959" y="5403885"/>
            <a:ext cx="10516970" cy="9016498"/>
          </a:xfrm>
        </p:spPr>
        <p:txBody>
          <a:bodyPr anchor="b"/>
          <a:lstStyle>
            <a:lvl1pPr>
              <a:defRPr sz="8001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959" y="14505683"/>
            <a:ext cx="10516970" cy="4741563"/>
          </a:xfrm>
        </p:spPr>
        <p:txBody>
          <a:bodyPr/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609676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2pPr>
            <a:lvl3pPr marL="1219352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9029" indent="0">
              <a:buNone/>
              <a:defRPr sz="2134">
                <a:solidFill>
                  <a:schemeClr val="tx1">
                    <a:tint val="75000"/>
                  </a:schemeClr>
                </a:solidFill>
              </a:defRPr>
            </a:lvl4pPr>
            <a:lvl5pPr marL="2438705" indent="0">
              <a:buNone/>
              <a:defRPr sz="2134">
                <a:solidFill>
                  <a:schemeClr val="tx1">
                    <a:tint val="75000"/>
                  </a:schemeClr>
                </a:solidFill>
              </a:defRPr>
            </a:lvl5pPr>
            <a:lvl6pPr marL="3048381" indent="0">
              <a:buNone/>
              <a:defRPr sz="2134">
                <a:solidFill>
                  <a:schemeClr val="tx1">
                    <a:tint val="75000"/>
                  </a:schemeClr>
                </a:solidFill>
              </a:defRPr>
            </a:lvl6pPr>
            <a:lvl7pPr marL="3658057" indent="0">
              <a:buNone/>
              <a:defRPr sz="2134">
                <a:solidFill>
                  <a:schemeClr val="tx1">
                    <a:tint val="75000"/>
                  </a:schemeClr>
                </a:solidFill>
              </a:defRPr>
            </a:lvl7pPr>
            <a:lvl8pPr marL="4267733" indent="0">
              <a:buNone/>
              <a:defRPr sz="2134">
                <a:solidFill>
                  <a:schemeClr val="tx1">
                    <a:tint val="75000"/>
                  </a:schemeClr>
                </a:solidFill>
              </a:defRPr>
            </a:lvl8pPr>
            <a:lvl9pPr marL="4877410" indent="0">
              <a:buNone/>
              <a:defRPr sz="213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1C167D-68CC-8342-B79B-762EF4FA5C0A}" type="datetimeFigureOut">
              <a:rPr lang="da-DK" smtClean="0"/>
              <a:t>11.08.2023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9AB1D-D120-164D-AE3C-CB1A26957EE7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063549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309" y="5770158"/>
            <a:ext cx="5182275" cy="1375304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004" y="5770158"/>
            <a:ext cx="5182275" cy="1375304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1C167D-68CC-8342-B79B-762EF4FA5C0A}" type="datetimeFigureOut">
              <a:rPr lang="da-DK" smtClean="0"/>
              <a:t>11.08.2023</a:t>
            </a:fld>
            <a:endParaRPr lang="da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9AB1D-D120-164D-AE3C-CB1A26957EE7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5351438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897" y="1154037"/>
            <a:ext cx="10516970" cy="4189638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899" y="5313565"/>
            <a:ext cx="5158458" cy="2604096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676" indent="0">
              <a:buNone/>
              <a:defRPr sz="2667" b="1"/>
            </a:lvl2pPr>
            <a:lvl3pPr marL="1219352" indent="0">
              <a:buNone/>
              <a:defRPr sz="2400" b="1"/>
            </a:lvl3pPr>
            <a:lvl4pPr marL="1829029" indent="0">
              <a:buNone/>
              <a:defRPr sz="2134" b="1"/>
            </a:lvl4pPr>
            <a:lvl5pPr marL="2438705" indent="0">
              <a:buNone/>
              <a:defRPr sz="2134" b="1"/>
            </a:lvl5pPr>
            <a:lvl6pPr marL="3048381" indent="0">
              <a:buNone/>
              <a:defRPr sz="2134" b="1"/>
            </a:lvl6pPr>
            <a:lvl7pPr marL="3658057" indent="0">
              <a:buNone/>
              <a:defRPr sz="2134" b="1"/>
            </a:lvl7pPr>
            <a:lvl8pPr marL="4267733" indent="0">
              <a:buNone/>
              <a:defRPr sz="2134" b="1"/>
            </a:lvl8pPr>
            <a:lvl9pPr marL="4877410" indent="0">
              <a:buNone/>
              <a:defRPr sz="2134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899" y="7917661"/>
            <a:ext cx="5158458" cy="1164568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3005" y="5313565"/>
            <a:ext cx="5183863" cy="2604096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676" indent="0">
              <a:buNone/>
              <a:defRPr sz="2667" b="1"/>
            </a:lvl2pPr>
            <a:lvl3pPr marL="1219352" indent="0">
              <a:buNone/>
              <a:defRPr sz="2400" b="1"/>
            </a:lvl3pPr>
            <a:lvl4pPr marL="1829029" indent="0">
              <a:buNone/>
              <a:defRPr sz="2134" b="1"/>
            </a:lvl4pPr>
            <a:lvl5pPr marL="2438705" indent="0">
              <a:buNone/>
              <a:defRPr sz="2134" b="1"/>
            </a:lvl5pPr>
            <a:lvl6pPr marL="3048381" indent="0">
              <a:buNone/>
              <a:defRPr sz="2134" b="1"/>
            </a:lvl6pPr>
            <a:lvl7pPr marL="3658057" indent="0">
              <a:buNone/>
              <a:defRPr sz="2134" b="1"/>
            </a:lvl7pPr>
            <a:lvl8pPr marL="4267733" indent="0">
              <a:buNone/>
              <a:defRPr sz="2134" b="1"/>
            </a:lvl8pPr>
            <a:lvl9pPr marL="4877410" indent="0">
              <a:buNone/>
              <a:defRPr sz="2134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3005" y="7917661"/>
            <a:ext cx="5183863" cy="1164568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1C167D-68CC-8342-B79B-762EF4FA5C0A}" type="datetimeFigureOut">
              <a:rPr lang="da-DK" smtClean="0"/>
              <a:t>11.08.2023</a:t>
            </a:fld>
            <a:endParaRPr lang="da-DK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9AB1D-D120-164D-AE3C-CB1A26957EE7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4965647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1C167D-68CC-8342-B79B-762EF4FA5C0A}" type="datetimeFigureOut">
              <a:rPr lang="da-DK" smtClean="0"/>
              <a:t>11.08.2023</a:t>
            </a:fld>
            <a:endParaRPr lang="da-DK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9AB1D-D120-164D-AE3C-CB1A26957EE7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9263722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1C167D-68CC-8342-B79B-762EF4FA5C0A}" type="datetimeFigureOut">
              <a:rPr lang="da-DK" smtClean="0"/>
              <a:t>11.08.2023</a:t>
            </a:fld>
            <a:endParaRPr lang="da-DK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9AB1D-D120-164D-AE3C-CB1A26957EE7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2991667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897" y="1445048"/>
            <a:ext cx="3932750" cy="5057669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863" y="3120908"/>
            <a:ext cx="6173004" cy="15403814"/>
          </a:xfrm>
        </p:spPr>
        <p:txBody>
          <a:bodyPr/>
          <a:lstStyle>
            <a:lvl1pPr>
              <a:defRPr sz="4267"/>
            </a:lvl1pPr>
            <a:lvl2pPr>
              <a:defRPr sz="3734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897" y="6502717"/>
            <a:ext cx="3932750" cy="12047089"/>
          </a:xfrm>
        </p:spPr>
        <p:txBody>
          <a:bodyPr/>
          <a:lstStyle>
            <a:lvl1pPr marL="0" indent="0">
              <a:buNone/>
              <a:defRPr sz="2134"/>
            </a:lvl1pPr>
            <a:lvl2pPr marL="609676" indent="0">
              <a:buNone/>
              <a:defRPr sz="1867"/>
            </a:lvl2pPr>
            <a:lvl3pPr marL="1219352" indent="0">
              <a:buNone/>
              <a:defRPr sz="1600"/>
            </a:lvl3pPr>
            <a:lvl4pPr marL="1829029" indent="0">
              <a:buNone/>
              <a:defRPr sz="1334"/>
            </a:lvl4pPr>
            <a:lvl5pPr marL="2438705" indent="0">
              <a:buNone/>
              <a:defRPr sz="1334"/>
            </a:lvl5pPr>
            <a:lvl6pPr marL="3048381" indent="0">
              <a:buNone/>
              <a:defRPr sz="1334"/>
            </a:lvl6pPr>
            <a:lvl7pPr marL="3658057" indent="0">
              <a:buNone/>
              <a:defRPr sz="1334"/>
            </a:lvl7pPr>
            <a:lvl8pPr marL="4267733" indent="0">
              <a:buNone/>
              <a:defRPr sz="1334"/>
            </a:lvl8pPr>
            <a:lvl9pPr marL="4877410" indent="0">
              <a:buNone/>
              <a:defRPr sz="1334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1C167D-68CC-8342-B79B-762EF4FA5C0A}" type="datetimeFigureOut">
              <a:rPr lang="da-DK" smtClean="0"/>
              <a:t>11.08.2023</a:t>
            </a:fld>
            <a:endParaRPr lang="da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9AB1D-D120-164D-AE3C-CB1A26957EE7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9071149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897" y="1445048"/>
            <a:ext cx="3932750" cy="5057669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863" y="3120908"/>
            <a:ext cx="6173004" cy="15403814"/>
          </a:xfrm>
        </p:spPr>
        <p:txBody>
          <a:bodyPr anchor="t"/>
          <a:lstStyle>
            <a:lvl1pPr marL="0" indent="0">
              <a:buNone/>
              <a:defRPr sz="4267"/>
            </a:lvl1pPr>
            <a:lvl2pPr marL="609676" indent="0">
              <a:buNone/>
              <a:defRPr sz="3734"/>
            </a:lvl2pPr>
            <a:lvl3pPr marL="1219352" indent="0">
              <a:buNone/>
              <a:defRPr sz="3200"/>
            </a:lvl3pPr>
            <a:lvl4pPr marL="1829029" indent="0">
              <a:buNone/>
              <a:defRPr sz="2667"/>
            </a:lvl4pPr>
            <a:lvl5pPr marL="2438705" indent="0">
              <a:buNone/>
              <a:defRPr sz="2667"/>
            </a:lvl5pPr>
            <a:lvl6pPr marL="3048381" indent="0">
              <a:buNone/>
              <a:defRPr sz="2667"/>
            </a:lvl6pPr>
            <a:lvl7pPr marL="3658057" indent="0">
              <a:buNone/>
              <a:defRPr sz="2667"/>
            </a:lvl7pPr>
            <a:lvl8pPr marL="4267733" indent="0">
              <a:buNone/>
              <a:defRPr sz="2667"/>
            </a:lvl8pPr>
            <a:lvl9pPr marL="4877410" indent="0">
              <a:buNone/>
              <a:defRPr sz="2667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897" y="6502717"/>
            <a:ext cx="3932750" cy="12047089"/>
          </a:xfrm>
        </p:spPr>
        <p:txBody>
          <a:bodyPr/>
          <a:lstStyle>
            <a:lvl1pPr marL="0" indent="0">
              <a:buNone/>
              <a:defRPr sz="2134"/>
            </a:lvl1pPr>
            <a:lvl2pPr marL="609676" indent="0">
              <a:buNone/>
              <a:defRPr sz="1867"/>
            </a:lvl2pPr>
            <a:lvl3pPr marL="1219352" indent="0">
              <a:buNone/>
              <a:defRPr sz="1600"/>
            </a:lvl3pPr>
            <a:lvl4pPr marL="1829029" indent="0">
              <a:buNone/>
              <a:defRPr sz="1334"/>
            </a:lvl4pPr>
            <a:lvl5pPr marL="2438705" indent="0">
              <a:buNone/>
              <a:defRPr sz="1334"/>
            </a:lvl5pPr>
            <a:lvl6pPr marL="3048381" indent="0">
              <a:buNone/>
              <a:defRPr sz="1334"/>
            </a:lvl6pPr>
            <a:lvl7pPr marL="3658057" indent="0">
              <a:buNone/>
              <a:defRPr sz="1334"/>
            </a:lvl7pPr>
            <a:lvl8pPr marL="4267733" indent="0">
              <a:buNone/>
              <a:defRPr sz="1334"/>
            </a:lvl8pPr>
            <a:lvl9pPr marL="4877410" indent="0">
              <a:buNone/>
              <a:defRPr sz="1334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1C167D-68CC-8342-B79B-762EF4FA5C0A}" type="datetimeFigureOut">
              <a:rPr lang="da-DK" smtClean="0"/>
              <a:t>11.08.2023</a:t>
            </a:fld>
            <a:endParaRPr lang="da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9AB1D-D120-164D-AE3C-CB1A26957EE7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3303234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309" y="1154037"/>
            <a:ext cx="10516970" cy="41896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309" y="5770158"/>
            <a:ext cx="10516970" cy="137530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309" y="20090190"/>
            <a:ext cx="2743557" cy="11540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1C167D-68CC-8342-B79B-762EF4FA5C0A}" type="datetimeFigureOut">
              <a:rPr lang="da-DK" smtClean="0"/>
              <a:t>11.08.2023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9126" y="20090190"/>
            <a:ext cx="4115336" cy="11540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1722" y="20090190"/>
            <a:ext cx="2743557" cy="11540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49AB1D-D120-164D-AE3C-CB1A26957EE7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7888927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1219352" rtl="0" eaLnBrk="1" latinLnBrk="0" hangingPunct="1">
        <a:lnSpc>
          <a:spcPct val="90000"/>
        </a:lnSpc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838" indent="-304838" algn="l" defTabSz="1219352" rtl="0" eaLnBrk="1" latinLnBrk="0" hangingPunct="1">
        <a:lnSpc>
          <a:spcPct val="90000"/>
        </a:lnSpc>
        <a:spcBef>
          <a:spcPts val="1334"/>
        </a:spcBef>
        <a:buFont typeface="Arial" panose="020B0604020202020204" pitchFamily="34" charset="0"/>
        <a:buChar char="•"/>
        <a:defRPr sz="3734" kern="1200">
          <a:solidFill>
            <a:schemeClr val="tx1"/>
          </a:solidFill>
          <a:latin typeface="+mn-lt"/>
          <a:ea typeface="+mn-ea"/>
          <a:cs typeface="+mn-cs"/>
        </a:defRPr>
      </a:lvl1pPr>
      <a:lvl2pPr marL="914514" indent="-304838" algn="l" defTabSz="1219352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524191" indent="-304838" algn="l" defTabSz="1219352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3pPr>
      <a:lvl4pPr marL="2133867" indent="-304838" algn="l" defTabSz="1219352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543" indent="-304838" algn="l" defTabSz="1219352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353219" indent="-304838" algn="l" defTabSz="1219352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895" indent="-304838" algn="l" defTabSz="1219352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2572" indent="-304838" algn="l" defTabSz="1219352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2248" indent="-304838" algn="l" defTabSz="1219352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352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76" algn="l" defTabSz="1219352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352" algn="l" defTabSz="1219352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9029" algn="l" defTabSz="1219352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705" algn="l" defTabSz="1219352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381" algn="l" defTabSz="1219352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8057" algn="l" defTabSz="1219352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733" algn="l" defTabSz="1219352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7410" algn="l" defTabSz="1219352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BED6BFFA-C82D-D8BB-0FF0-0B3551433E2B}"/>
              </a:ext>
            </a:extLst>
          </p:cNvPr>
          <p:cNvSpPr/>
          <p:nvPr/>
        </p:nvSpPr>
        <p:spPr>
          <a:xfrm>
            <a:off x="169666" y="149987"/>
            <a:ext cx="11854255" cy="7208992"/>
          </a:xfrm>
          <a:prstGeom prst="roundRect">
            <a:avLst>
              <a:gd name="adj" fmla="val 834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95922A-15D9-1C69-FBFE-D33AA0950788}"/>
              </a:ext>
            </a:extLst>
          </p:cNvPr>
          <p:cNvSpPr txBox="1"/>
          <p:nvPr/>
        </p:nvSpPr>
        <p:spPr>
          <a:xfrm>
            <a:off x="169665" y="149987"/>
            <a:ext cx="1183449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High-Entropy Alloys</a:t>
            </a:r>
          </a:p>
          <a:p>
            <a:pPr algn="ctr"/>
            <a:r>
              <a:rPr lang="da-DK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Single-adsorbates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9F846F-38CC-2925-06CD-A1760FFF8CBC}"/>
              </a:ext>
            </a:extLst>
          </p:cNvPr>
          <p:cNvSpPr txBox="1"/>
          <p:nvPr/>
        </p:nvSpPr>
        <p:spPr>
          <a:xfrm>
            <a:off x="149901" y="7539558"/>
            <a:ext cx="1185425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High-Entropy Alloys</a:t>
            </a:r>
          </a:p>
          <a:p>
            <a:pPr algn="ctr"/>
            <a:r>
              <a:rPr lang="da-DK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Neighbouring adsorbates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A46B01-104B-25D6-416F-964F4C06AFEB}"/>
              </a:ext>
            </a:extLst>
          </p:cNvPr>
          <p:cNvSpPr txBox="1"/>
          <p:nvPr/>
        </p:nvSpPr>
        <p:spPr>
          <a:xfrm>
            <a:off x="149900" y="11763910"/>
            <a:ext cx="118542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Single-site structures</a:t>
            </a:r>
          </a:p>
          <a:p>
            <a:pPr algn="ctr"/>
            <a:r>
              <a:rPr lang="da-DK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Single and neighbouring adsorbates</a:t>
            </a:r>
            <a:endParaRPr lang="da-DK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087B6EE0-ED9C-7CC3-5DFD-DE5F37CCD3A3}"/>
              </a:ext>
            </a:extLst>
          </p:cNvPr>
          <p:cNvSpPr/>
          <p:nvPr/>
        </p:nvSpPr>
        <p:spPr>
          <a:xfrm>
            <a:off x="169665" y="7531887"/>
            <a:ext cx="11854255" cy="4055349"/>
          </a:xfrm>
          <a:prstGeom prst="roundRect">
            <a:avLst>
              <a:gd name="adj" fmla="val 1407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63" name="Rounded Rectangle 62">
            <a:extLst>
              <a:ext uri="{FF2B5EF4-FFF2-40B4-BE49-F238E27FC236}">
                <a16:creationId xmlns:a16="http://schemas.microsoft.com/office/drawing/2014/main" id="{0C075653-7CA5-6850-1255-7D637209C9CD}"/>
              </a:ext>
            </a:extLst>
          </p:cNvPr>
          <p:cNvSpPr/>
          <p:nvPr/>
        </p:nvSpPr>
        <p:spPr>
          <a:xfrm>
            <a:off x="169665" y="11763910"/>
            <a:ext cx="11854255" cy="4055350"/>
          </a:xfrm>
          <a:prstGeom prst="roundRect">
            <a:avLst>
              <a:gd name="adj" fmla="val 1413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93865E2C-C923-5CE9-C958-19653CA5796E}"/>
              </a:ext>
            </a:extLst>
          </p:cNvPr>
          <p:cNvSpPr txBox="1"/>
          <p:nvPr/>
        </p:nvSpPr>
        <p:spPr>
          <a:xfrm>
            <a:off x="2933218" y="9481795"/>
            <a:ext cx="10583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17 HEA slabs</a:t>
            </a:r>
          </a:p>
        </p:txBody>
      </p:sp>
      <p:pic>
        <p:nvPicPr>
          <p:cNvPr id="117" name="Picture 116" descr="A picture containing antenna&#10;&#10;Description automatically generated">
            <a:extLst>
              <a:ext uri="{FF2B5EF4-FFF2-40B4-BE49-F238E27FC236}">
                <a16:creationId xmlns:a16="http://schemas.microsoft.com/office/drawing/2014/main" id="{5C113E82-8D2C-0691-E0D2-0688FB8183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1"/>
          <a:stretch/>
        </p:blipFill>
        <p:spPr>
          <a:xfrm>
            <a:off x="3004951" y="9219488"/>
            <a:ext cx="1570016" cy="287608"/>
          </a:xfrm>
          <a:prstGeom prst="rect">
            <a:avLst/>
          </a:prstGeom>
        </p:spPr>
      </p:pic>
      <p:sp>
        <p:nvSpPr>
          <p:cNvPr id="118" name="Oval 117">
            <a:extLst>
              <a:ext uri="{FF2B5EF4-FFF2-40B4-BE49-F238E27FC236}">
                <a16:creationId xmlns:a16="http://schemas.microsoft.com/office/drawing/2014/main" id="{B8CF426F-F17F-432D-EC21-D181B6B09EF1}"/>
              </a:ext>
            </a:extLst>
          </p:cNvPr>
          <p:cNvSpPr>
            <a:spLocks noChangeAspect="1"/>
          </p:cNvSpPr>
          <p:nvPr/>
        </p:nvSpPr>
        <p:spPr>
          <a:xfrm>
            <a:off x="3353953" y="8797832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9DD1515A-2E6D-5EB1-8C35-98FC730F6B73}"/>
              </a:ext>
            </a:extLst>
          </p:cNvPr>
          <p:cNvCxnSpPr>
            <a:cxnSpLocks/>
          </p:cNvCxnSpPr>
          <p:nvPr/>
        </p:nvCxnSpPr>
        <p:spPr>
          <a:xfrm>
            <a:off x="3563258" y="9087563"/>
            <a:ext cx="0" cy="1346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1D6D4127-2951-7471-FEF7-261098BEBC83}"/>
              </a:ext>
            </a:extLst>
          </p:cNvPr>
          <p:cNvCxnSpPr>
            <a:cxnSpLocks/>
          </p:cNvCxnSpPr>
          <p:nvPr/>
        </p:nvCxnSpPr>
        <p:spPr>
          <a:xfrm>
            <a:off x="4130455" y="9077938"/>
            <a:ext cx="0" cy="1346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id="{2D4D1CF1-BF1A-9E6A-D9CC-9A004F90BA3E}"/>
              </a:ext>
            </a:extLst>
          </p:cNvPr>
          <p:cNvSpPr txBox="1"/>
          <p:nvPr/>
        </p:nvSpPr>
        <p:spPr>
          <a:xfrm>
            <a:off x="3824061" y="9481795"/>
            <a:ext cx="8885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6 sites/slab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40078615-6067-594A-4521-69969DD2EC2E}"/>
              </a:ext>
            </a:extLst>
          </p:cNvPr>
          <p:cNvSpPr txBox="1"/>
          <p:nvPr/>
        </p:nvSpPr>
        <p:spPr>
          <a:xfrm>
            <a:off x="5228453" y="9481795"/>
            <a:ext cx="11416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100 HEA slabs</a:t>
            </a:r>
          </a:p>
        </p:txBody>
      </p:sp>
      <p:pic>
        <p:nvPicPr>
          <p:cNvPr id="124" name="Picture 123" descr="A picture containing antenna&#10;&#10;Description automatically generated">
            <a:extLst>
              <a:ext uri="{FF2B5EF4-FFF2-40B4-BE49-F238E27FC236}">
                <a16:creationId xmlns:a16="http://schemas.microsoft.com/office/drawing/2014/main" id="{3AE0CFE3-097C-9569-0D51-1585E61996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1"/>
          <a:stretch/>
        </p:blipFill>
        <p:spPr>
          <a:xfrm>
            <a:off x="5307611" y="9219488"/>
            <a:ext cx="1570016" cy="287608"/>
          </a:xfrm>
          <a:prstGeom prst="rect">
            <a:avLst/>
          </a:prstGeom>
        </p:spPr>
      </p:pic>
      <p:sp>
        <p:nvSpPr>
          <p:cNvPr id="125" name="Oval 124">
            <a:extLst>
              <a:ext uri="{FF2B5EF4-FFF2-40B4-BE49-F238E27FC236}">
                <a16:creationId xmlns:a16="http://schemas.microsoft.com/office/drawing/2014/main" id="{8D8F4D28-D348-E67C-AF8A-F0A960C3EC19}"/>
              </a:ext>
            </a:extLst>
          </p:cNvPr>
          <p:cNvSpPr>
            <a:spLocks noChangeAspect="1"/>
          </p:cNvSpPr>
          <p:nvPr/>
        </p:nvSpPr>
        <p:spPr>
          <a:xfrm>
            <a:off x="6194582" y="8771762"/>
            <a:ext cx="317806" cy="317806"/>
          </a:xfrm>
          <a:prstGeom prst="ellipse">
            <a:avLst/>
          </a:prstGeom>
          <a:solidFill>
            <a:srgbClr val="909090"/>
          </a:solidFill>
          <a:ln>
            <a:solidFill>
              <a:srgbClr val="1E1C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77A07BCF-0D7B-6610-D7EF-6664153162A3}"/>
              </a:ext>
            </a:extLst>
          </p:cNvPr>
          <p:cNvSpPr>
            <a:spLocks noChangeAspect="1"/>
          </p:cNvSpPr>
          <p:nvPr/>
        </p:nvSpPr>
        <p:spPr>
          <a:xfrm>
            <a:off x="5576983" y="8803755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1B3BDCC2-26B6-E331-DDFE-FE701613D860}"/>
              </a:ext>
            </a:extLst>
          </p:cNvPr>
          <p:cNvCxnSpPr>
            <a:cxnSpLocks/>
          </p:cNvCxnSpPr>
          <p:nvPr/>
        </p:nvCxnSpPr>
        <p:spPr>
          <a:xfrm>
            <a:off x="5786288" y="9093486"/>
            <a:ext cx="0" cy="1346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67E0E8DB-FB3B-B9BB-0335-87A16F0FA9AD}"/>
              </a:ext>
            </a:extLst>
          </p:cNvPr>
          <p:cNvCxnSpPr>
            <a:cxnSpLocks/>
          </p:cNvCxnSpPr>
          <p:nvPr/>
        </p:nvCxnSpPr>
        <p:spPr>
          <a:xfrm>
            <a:off x="6353485" y="9083861"/>
            <a:ext cx="0" cy="1346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Oval 128">
            <a:extLst>
              <a:ext uri="{FF2B5EF4-FFF2-40B4-BE49-F238E27FC236}">
                <a16:creationId xmlns:a16="http://schemas.microsoft.com/office/drawing/2014/main" id="{945E4660-AF2E-D5BC-BA3A-184DB88EFE84}"/>
              </a:ext>
            </a:extLst>
          </p:cNvPr>
          <p:cNvSpPr>
            <a:spLocks noChangeAspect="1"/>
          </p:cNvSpPr>
          <p:nvPr/>
        </p:nvSpPr>
        <p:spPr>
          <a:xfrm>
            <a:off x="6227485" y="8513861"/>
            <a:ext cx="252000" cy="252000"/>
          </a:xfrm>
          <a:prstGeom prst="ellipse">
            <a:avLst/>
          </a:prstGeom>
          <a:solidFill>
            <a:srgbClr val="FF0C0D"/>
          </a:solidFill>
          <a:ln>
            <a:solidFill>
              <a:srgbClr val="0B12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3C40EC37-373B-F998-B097-46F3972B7F2E}"/>
              </a:ext>
            </a:extLst>
          </p:cNvPr>
          <p:cNvSpPr txBox="1"/>
          <p:nvPr/>
        </p:nvSpPr>
        <p:spPr>
          <a:xfrm>
            <a:off x="6227378" y="9481795"/>
            <a:ext cx="12014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200" dirty="0"/>
              <a:t>1 best site/slab</a:t>
            </a:r>
          </a:p>
        </p:txBody>
      </p:sp>
      <p:pic>
        <p:nvPicPr>
          <p:cNvPr id="132" name="Picture 131" descr="Chart, bubble chart&#10;&#10;Description automatically generated">
            <a:extLst>
              <a:ext uri="{FF2B5EF4-FFF2-40B4-BE49-F238E27FC236}">
                <a16:creationId xmlns:a16="http://schemas.microsoft.com/office/drawing/2014/main" id="{854DEAB0-608C-A1FE-C079-67B93D7E64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263" t="29197" r="21109" b="31201"/>
          <a:stretch/>
        </p:blipFill>
        <p:spPr>
          <a:xfrm>
            <a:off x="2788902" y="9999888"/>
            <a:ext cx="2103461" cy="1425679"/>
          </a:xfrm>
          <a:prstGeom prst="rect">
            <a:avLst/>
          </a:prstGeom>
        </p:spPr>
      </p:pic>
      <p:pic>
        <p:nvPicPr>
          <p:cNvPr id="133" name="Picture 132" descr="Chart, bubble chart&#10;&#10;Description automatically generated">
            <a:extLst>
              <a:ext uri="{FF2B5EF4-FFF2-40B4-BE49-F238E27FC236}">
                <a16:creationId xmlns:a16="http://schemas.microsoft.com/office/drawing/2014/main" id="{4ECC2F9C-A6DE-41A8-6D48-A656EFE8737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227" t="29520" r="22179" b="33855"/>
          <a:stretch/>
        </p:blipFill>
        <p:spPr>
          <a:xfrm>
            <a:off x="5123185" y="10053483"/>
            <a:ext cx="2069254" cy="1318488"/>
          </a:xfrm>
          <a:prstGeom prst="rect">
            <a:avLst/>
          </a:prstGeom>
        </p:spPr>
      </p:pic>
      <p:pic>
        <p:nvPicPr>
          <p:cNvPr id="134" name="Picture 133" descr="Chart, bubble chart&#10;&#10;Description automatically generated">
            <a:extLst>
              <a:ext uri="{FF2B5EF4-FFF2-40B4-BE49-F238E27FC236}">
                <a16:creationId xmlns:a16="http://schemas.microsoft.com/office/drawing/2014/main" id="{22D08CFE-264A-FFBE-5646-4F90D5951FB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027" t="29541" r="22345" b="33315"/>
          <a:stretch/>
        </p:blipFill>
        <p:spPr>
          <a:xfrm>
            <a:off x="454619" y="10044133"/>
            <a:ext cx="2103461" cy="1337189"/>
          </a:xfrm>
          <a:prstGeom prst="rect">
            <a:avLst/>
          </a:prstGeom>
        </p:spPr>
      </p:pic>
      <p:sp>
        <p:nvSpPr>
          <p:cNvPr id="135" name="TextBox 134">
            <a:extLst>
              <a:ext uri="{FF2B5EF4-FFF2-40B4-BE49-F238E27FC236}">
                <a16:creationId xmlns:a16="http://schemas.microsoft.com/office/drawing/2014/main" id="{730A911E-4519-FC8B-B2BA-27B3CE0A27C8}"/>
              </a:ext>
            </a:extLst>
          </p:cNvPr>
          <p:cNvSpPr txBox="1"/>
          <p:nvPr/>
        </p:nvSpPr>
        <p:spPr>
          <a:xfrm>
            <a:off x="623918" y="9481795"/>
            <a:ext cx="10583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17 HEA slabs</a:t>
            </a:r>
          </a:p>
        </p:txBody>
      </p:sp>
      <p:pic>
        <p:nvPicPr>
          <p:cNvPr id="136" name="Picture 135" descr="A picture containing antenna&#10;&#10;Description automatically generated">
            <a:extLst>
              <a:ext uri="{FF2B5EF4-FFF2-40B4-BE49-F238E27FC236}">
                <a16:creationId xmlns:a16="http://schemas.microsoft.com/office/drawing/2014/main" id="{2BE06ACB-2098-1CC9-C441-26DAB2EC17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1"/>
          <a:stretch/>
        </p:blipFill>
        <p:spPr>
          <a:xfrm>
            <a:off x="702291" y="9219488"/>
            <a:ext cx="1570016" cy="287608"/>
          </a:xfrm>
          <a:prstGeom prst="rect">
            <a:avLst/>
          </a:prstGeom>
        </p:spPr>
      </p:pic>
      <p:sp>
        <p:nvSpPr>
          <p:cNvPr id="137" name="Oval 136">
            <a:extLst>
              <a:ext uri="{FF2B5EF4-FFF2-40B4-BE49-F238E27FC236}">
                <a16:creationId xmlns:a16="http://schemas.microsoft.com/office/drawing/2014/main" id="{70EBEC23-CFB1-D3BC-4950-59840E4A2FD0}"/>
              </a:ext>
            </a:extLst>
          </p:cNvPr>
          <p:cNvSpPr>
            <a:spLocks noChangeAspect="1"/>
          </p:cNvSpPr>
          <p:nvPr/>
        </p:nvSpPr>
        <p:spPr>
          <a:xfrm>
            <a:off x="1560789" y="8570090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2623DF11-4350-67C2-4DCC-A3570F447EDD}"/>
              </a:ext>
            </a:extLst>
          </p:cNvPr>
          <p:cNvCxnSpPr>
            <a:cxnSpLocks/>
          </p:cNvCxnSpPr>
          <p:nvPr/>
        </p:nvCxnSpPr>
        <p:spPr>
          <a:xfrm>
            <a:off x="1207893" y="9099976"/>
            <a:ext cx="0" cy="1346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5DD009B3-0A1E-E92F-9535-7DF37B0D81A3}"/>
              </a:ext>
            </a:extLst>
          </p:cNvPr>
          <p:cNvCxnSpPr>
            <a:cxnSpLocks/>
          </p:cNvCxnSpPr>
          <p:nvPr/>
        </p:nvCxnSpPr>
        <p:spPr>
          <a:xfrm>
            <a:off x="1765565" y="9090351"/>
            <a:ext cx="0" cy="1346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TextBox 139">
            <a:extLst>
              <a:ext uri="{FF2B5EF4-FFF2-40B4-BE49-F238E27FC236}">
                <a16:creationId xmlns:a16="http://schemas.microsoft.com/office/drawing/2014/main" id="{ED374C39-3132-C9B2-B063-1D755D3F6A94}"/>
              </a:ext>
            </a:extLst>
          </p:cNvPr>
          <p:cNvSpPr txBox="1"/>
          <p:nvPr/>
        </p:nvSpPr>
        <p:spPr>
          <a:xfrm>
            <a:off x="1545336" y="9481795"/>
            <a:ext cx="8885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6 sites/slab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881686E4-8978-1238-972B-BB82121D2810}"/>
              </a:ext>
            </a:extLst>
          </p:cNvPr>
          <p:cNvSpPr txBox="1"/>
          <p:nvPr/>
        </p:nvSpPr>
        <p:spPr>
          <a:xfrm>
            <a:off x="623918" y="9664777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5 pure metals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9ED7601C-66C6-490A-6956-3544B40A1B09}"/>
              </a:ext>
            </a:extLst>
          </p:cNvPr>
          <p:cNvSpPr txBox="1"/>
          <p:nvPr/>
        </p:nvSpPr>
        <p:spPr>
          <a:xfrm>
            <a:off x="1527377" y="9200815"/>
            <a:ext cx="55656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/>
              <a:t>On-top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6181C69C-1B05-3940-277E-EC01B5C62107}"/>
              </a:ext>
            </a:extLst>
          </p:cNvPr>
          <p:cNvSpPr txBox="1"/>
          <p:nvPr/>
        </p:nvSpPr>
        <p:spPr>
          <a:xfrm>
            <a:off x="3852173" y="9197927"/>
            <a:ext cx="55656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/>
              <a:t>On-top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7FC36486-A217-AB61-C760-F7882F80EF55}"/>
              </a:ext>
            </a:extLst>
          </p:cNvPr>
          <p:cNvSpPr txBox="1"/>
          <p:nvPr/>
        </p:nvSpPr>
        <p:spPr>
          <a:xfrm>
            <a:off x="5506702" y="9204244"/>
            <a:ext cx="55656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/>
              <a:t>On-top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B8250FBF-4C7F-C640-064B-90E8693C7CBF}"/>
              </a:ext>
            </a:extLst>
          </p:cNvPr>
          <p:cNvSpPr txBox="1"/>
          <p:nvPr/>
        </p:nvSpPr>
        <p:spPr>
          <a:xfrm>
            <a:off x="3283671" y="9205314"/>
            <a:ext cx="55656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/>
              <a:t>On-top</a:t>
            </a: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FD448083-2154-3DAD-5BCB-5601058A49D0}"/>
              </a:ext>
            </a:extLst>
          </p:cNvPr>
          <p:cNvSpPr txBox="1"/>
          <p:nvPr/>
        </p:nvSpPr>
        <p:spPr>
          <a:xfrm>
            <a:off x="6075203" y="9213475"/>
            <a:ext cx="55656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/>
              <a:t>On-top</a:t>
            </a:r>
          </a:p>
        </p:txBody>
      </p:sp>
      <p:sp>
        <p:nvSpPr>
          <p:cNvPr id="148" name="Oval 147">
            <a:extLst>
              <a:ext uri="{FF2B5EF4-FFF2-40B4-BE49-F238E27FC236}">
                <a16:creationId xmlns:a16="http://schemas.microsoft.com/office/drawing/2014/main" id="{7C3F5B1C-72E0-D001-6FAB-8AFCF59C2E28}"/>
              </a:ext>
            </a:extLst>
          </p:cNvPr>
          <p:cNvSpPr>
            <a:spLocks noChangeAspect="1"/>
          </p:cNvSpPr>
          <p:nvPr/>
        </p:nvSpPr>
        <p:spPr>
          <a:xfrm>
            <a:off x="1151214" y="9000745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B27170CE-445F-C43C-FC03-C54D939885C8}"/>
              </a:ext>
            </a:extLst>
          </p:cNvPr>
          <p:cNvSpPr txBox="1"/>
          <p:nvPr/>
        </p:nvSpPr>
        <p:spPr>
          <a:xfrm>
            <a:off x="814970" y="9200815"/>
            <a:ext cx="76174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/>
              <a:t>Hollow-site</a:t>
            </a: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62F44850-18CB-CDE9-F5BB-86A446CFA090}"/>
              </a:ext>
            </a:extLst>
          </p:cNvPr>
          <p:cNvSpPr txBox="1"/>
          <p:nvPr/>
        </p:nvSpPr>
        <p:spPr>
          <a:xfrm>
            <a:off x="7560748" y="9481795"/>
            <a:ext cx="10583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17 HEA slabs</a:t>
            </a:r>
          </a:p>
        </p:txBody>
      </p:sp>
      <p:pic>
        <p:nvPicPr>
          <p:cNvPr id="151" name="Picture 150" descr="A picture containing antenna&#10;&#10;Description automatically generated">
            <a:extLst>
              <a:ext uri="{FF2B5EF4-FFF2-40B4-BE49-F238E27FC236}">
                <a16:creationId xmlns:a16="http://schemas.microsoft.com/office/drawing/2014/main" id="{030B402C-BCA5-F248-F249-A6BB40D8B8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1"/>
          <a:stretch/>
        </p:blipFill>
        <p:spPr>
          <a:xfrm>
            <a:off x="7610272" y="9219488"/>
            <a:ext cx="1570016" cy="287608"/>
          </a:xfrm>
          <a:prstGeom prst="rect">
            <a:avLst/>
          </a:prstGeom>
        </p:spPr>
      </p:pic>
      <p:sp>
        <p:nvSpPr>
          <p:cNvPr id="153" name="TextBox 152">
            <a:extLst>
              <a:ext uri="{FF2B5EF4-FFF2-40B4-BE49-F238E27FC236}">
                <a16:creationId xmlns:a16="http://schemas.microsoft.com/office/drawing/2014/main" id="{E2DA6F40-486B-7DB6-458B-CD31D09FE69E}"/>
              </a:ext>
            </a:extLst>
          </p:cNvPr>
          <p:cNvSpPr txBox="1"/>
          <p:nvPr/>
        </p:nvSpPr>
        <p:spPr>
          <a:xfrm>
            <a:off x="7560748" y="9664777"/>
            <a:ext cx="11416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100 HEA slabs</a:t>
            </a:r>
          </a:p>
        </p:txBody>
      </p:sp>
      <p:pic>
        <p:nvPicPr>
          <p:cNvPr id="154" name="Picture 153" descr="A picture containing antenna&#10;&#10;Description automatically generated">
            <a:extLst>
              <a:ext uri="{FF2B5EF4-FFF2-40B4-BE49-F238E27FC236}">
                <a16:creationId xmlns:a16="http://schemas.microsoft.com/office/drawing/2014/main" id="{3E96E6D6-1F2D-E77C-43A2-529972075A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1"/>
          <a:stretch/>
        </p:blipFill>
        <p:spPr>
          <a:xfrm>
            <a:off x="9912933" y="9219488"/>
            <a:ext cx="1570016" cy="287608"/>
          </a:xfrm>
          <a:prstGeom prst="rect">
            <a:avLst/>
          </a:prstGeom>
        </p:spPr>
      </p:pic>
      <p:pic>
        <p:nvPicPr>
          <p:cNvPr id="156" name="Picture 155" descr="Chart, bubble chart&#10;&#10;Description automatically generated">
            <a:extLst>
              <a:ext uri="{FF2B5EF4-FFF2-40B4-BE49-F238E27FC236}">
                <a16:creationId xmlns:a16="http://schemas.microsoft.com/office/drawing/2014/main" id="{D7368C0E-1C7F-C8FB-6383-8FFB0C11D8B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3356" t="29441" r="22197" b="33491"/>
          <a:stretch/>
        </p:blipFill>
        <p:spPr>
          <a:xfrm>
            <a:off x="7423261" y="10053966"/>
            <a:ext cx="2103461" cy="1317523"/>
          </a:xfrm>
          <a:prstGeom prst="rect">
            <a:avLst/>
          </a:prstGeom>
        </p:spPr>
      </p:pic>
      <p:sp>
        <p:nvSpPr>
          <p:cNvPr id="157" name="TextBox 156">
            <a:extLst>
              <a:ext uri="{FF2B5EF4-FFF2-40B4-BE49-F238E27FC236}">
                <a16:creationId xmlns:a16="http://schemas.microsoft.com/office/drawing/2014/main" id="{9A143EB8-A20A-400C-C14C-3E4C39C02512}"/>
              </a:ext>
            </a:extLst>
          </p:cNvPr>
          <p:cNvSpPr txBox="1"/>
          <p:nvPr/>
        </p:nvSpPr>
        <p:spPr>
          <a:xfrm>
            <a:off x="2933218" y="9664777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5 pure metals</a:t>
            </a: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E5E46DEF-3E82-CF04-67C9-4A4A3F389917}"/>
              </a:ext>
            </a:extLst>
          </p:cNvPr>
          <p:cNvSpPr txBox="1"/>
          <p:nvPr/>
        </p:nvSpPr>
        <p:spPr>
          <a:xfrm>
            <a:off x="5228453" y="9664777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5 pure metals</a:t>
            </a:r>
          </a:p>
        </p:txBody>
      </p:sp>
      <p:pic>
        <p:nvPicPr>
          <p:cNvPr id="159" name="Picture 158" descr="Bubble chart&#10;&#10;Description automatically generated">
            <a:extLst>
              <a:ext uri="{FF2B5EF4-FFF2-40B4-BE49-F238E27FC236}">
                <a16:creationId xmlns:a16="http://schemas.microsoft.com/office/drawing/2014/main" id="{52F5336E-3B99-F896-0C9A-60A03B6556B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7759" t="26911" r="20239" b="33335"/>
          <a:stretch/>
        </p:blipFill>
        <p:spPr>
          <a:xfrm>
            <a:off x="9757542" y="10068714"/>
            <a:ext cx="1844749" cy="1288026"/>
          </a:xfrm>
          <a:prstGeom prst="rect">
            <a:avLst/>
          </a:prstGeom>
        </p:spPr>
      </p:pic>
      <p:sp>
        <p:nvSpPr>
          <p:cNvPr id="160" name="TextBox 159">
            <a:extLst>
              <a:ext uri="{FF2B5EF4-FFF2-40B4-BE49-F238E27FC236}">
                <a16:creationId xmlns:a16="http://schemas.microsoft.com/office/drawing/2014/main" id="{646CDD5C-08C8-3A8C-4F7E-7099DA7E5AD5}"/>
              </a:ext>
            </a:extLst>
          </p:cNvPr>
          <p:cNvSpPr txBox="1"/>
          <p:nvPr/>
        </p:nvSpPr>
        <p:spPr>
          <a:xfrm>
            <a:off x="10109086" y="9558621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5 pure metals</a:t>
            </a:r>
          </a:p>
        </p:txBody>
      </p:sp>
      <p:sp>
        <p:nvSpPr>
          <p:cNvPr id="161" name="Oval 160">
            <a:extLst>
              <a:ext uri="{FF2B5EF4-FFF2-40B4-BE49-F238E27FC236}">
                <a16:creationId xmlns:a16="http://schemas.microsoft.com/office/drawing/2014/main" id="{0FFC6340-5873-3614-06FE-0BAAB14E9673}"/>
              </a:ext>
            </a:extLst>
          </p:cNvPr>
          <p:cNvSpPr>
            <a:spLocks noChangeAspect="1"/>
          </p:cNvSpPr>
          <p:nvPr/>
        </p:nvSpPr>
        <p:spPr>
          <a:xfrm>
            <a:off x="3971910" y="8765424"/>
            <a:ext cx="317806" cy="317806"/>
          </a:xfrm>
          <a:prstGeom prst="ellipse">
            <a:avLst/>
          </a:prstGeom>
          <a:solidFill>
            <a:srgbClr val="909090"/>
          </a:solidFill>
          <a:ln>
            <a:solidFill>
              <a:srgbClr val="1E1C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62" name="Oval 161">
            <a:extLst>
              <a:ext uri="{FF2B5EF4-FFF2-40B4-BE49-F238E27FC236}">
                <a16:creationId xmlns:a16="http://schemas.microsoft.com/office/drawing/2014/main" id="{A5EC814F-5B36-777B-2D33-DC59854ACD46}"/>
              </a:ext>
            </a:extLst>
          </p:cNvPr>
          <p:cNvSpPr>
            <a:spLocks noChangeAspect="1"/>
          </p:cNvSpPr>
          <p:nvPr/>
        </p:nvSpPr>
        <p:spPr>
          <a:xfrm>
            <a:off x="4011792" y="8512144"/>
            <a:ext cx="252000" cy="252000"/>
          </a:xfrm>
          <a:prstGeom prst="ellipse">
            <a:avLst/>
          </a:prstGeom>
          <a:solidFill>
            <a:srgbClr val="FF0C0D"/>
          </a:solidFill>
          <a:ln>
            <a:solidFill>
              <a:srgbClr val="0B12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163" name="Oval 162">
            <a:extLst>
              <a:ext uri="{FF2B5EF4-FFF2-40B4-BE49-F238E27FC236}">
                <a16:creationId xmlns:a16="http://schemas.microsoft.com/office/drawing/2014/main" id="{2DFE00E1-4130-DFA6-578A-22E03B0B3448}"/>
              </a:ext>
            </a:extLst>
          </p:cNvPr>
          <p:cNvSpPr>
            <a:spLocks noChangeAspect="1"/>
          </p:cNvSpPr>
          <p:nvPr/>
        </p:nvSpPr>
        <p:spPr>
          <a:xfrm>
            <a:off x="5653531" y="8838725"/>
            <a:ext cx="252000" cy="252000"/>
          </a:xfrm>
          <a:prstGeom prst="ellipse">
            <a:avLst/>
          </a:prstGeom>
          <a:solidFill>
            <a:srgbClr val="FF0C0D"/>
          </a:solidFill>
          <a:ln>
            <a:solidFill>
              <a:srgbClr val="0B12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164" name="Oval 163">
            <a:extLst>
              <a:ext uri="{FF2B5EF4-FFF2-40B4-BE49-F238E27FC236}">
                <a16:creationId xmlns:a16="http://schemas.microsoft.com/office/drawing/2014/main" id="{9DBD8FB1-B667-9164-1C00-A0ED6371BF57}"/>
              </a:ext>
            </a:extLst>
          </p:cNvPr>
          <p:cNvSpPr>
            <a:spLocks noChangeAspect="1"/>
          </p:cNvSpPr>
          <p:nvPr/>
        </p:nvSpPr>
        <p:spPr>
          <a:xfrm>
            <a:off x="3428050" y="8837404"/>
            <a:ext cx="252000" cy="252000"/>
          </a:xfrm>
          <a:prstGeom prst="ellipse">
            <a:avLst/>
          </a:prstGeom>
          <a:solidFill>
            <a:srgbClr val="FF0C0D"/>
          </a:solidFill>
          <a:ln>
            <a:solidFill>
              <a:srgbClr val="0B12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165" name="Oval 164">
            <a:extLst>
              <a:ext uri="{FF2B5EF4-FFF2-40B4-BE49-F238E27FC236}">
                <a16:creationId xmlns:a16="http://schemas.microsoft.com/office/drawing/2014/main" id="{31D3B2D8-34CC-BBFD-FBFE-FE4552DEF55E}"/>
              </a:ext>
            </a:extLst>
          </p:cNvPr>
          <p:cNvSpPr>
            <a:spLocks noChangeAspect="1"/>
          </p:cNvSpPr>
          <p:nvPr/>
        </p:nvSpPr>
        <p:spPr>
          <a:xfrm>
            <a:off x="1605996" y="8782236"/>
            <a:ext cx="317806" cy="317806"/>
          </a:xfrm>
          <a:prstGeom prst="ellipse">
            <a:avLst/>
          </a:prstGeom>
          <a:solidFill>
            <a:srgbClr val="909090"/>
          </a:solidFill>
          <a:ln>
            <a:solidFill>
              <a:srgbClr val="1E1C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66" name="Oval 165">
            <a:extLst>
              <a:ext uri="{FF2B5EF4-FFF2-40B4-BE49-F238E27FC236}">
                <a16:creationId xmlns:a16="http://schemas.microsoft.com/office/drawing/2014/main" id="{3FD9E8F4-8893-EE1D-BF99-5EBDEAFFEB2B}"/>
              </a:ext>
            </a:extLst>
          </p:cNvPr>
          <p:cNvSpPr>
            <a:spLocks noChangeAspect="1"/>
          </p:cNvSpPr>
          <p:nvPr/>
        </p:nvSpPr>
        <p:spPr>
          <a:xfrm>
            <a:off x="1879700" y="8658355"/>
            <a:ext cx="252000" cy="252000"/>
          </a:xfrm>
          <a:prstGeom prst="ellipse">
            <a:avLst/>
          </a:prstGeom>
          <a:solidFill>
            <a:srgbClr val="FF0C0D"/>
          </a:solidFill>
          <a:ln>
            <a:solidFill>
              <a:srgbClr val="0B12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167" name="Oval 166">
            <a:extLst>
              <a:ext uri="{FF2B5EF4-FFF2-40B4-BE49-F238E27FC236}">
                <a16:creationId xmlns:a16="http://schemas.microsoft.com/office/drawing/2014/main" id="{CBC440C0-2E58-8612-B089-B9EEB5C3CC9B}"/>
              </a:ext>
            </a:extLst>
          </p:cNvPr>
          <p:cNvSpPr>
            <a:spLocks noChangeAspect="1"/>
          </p:cNvSpPr>
          <p:nvPr/>
        </p:nvSpPr>
        <p:spPr>
          <a:xfrm>
            <a:off x="1395952" y="8661067"/>
            <a:ext cx="252000" cy="252000"/>
          </a:xfrm>
          <a:prstGeom prst="ellipse">
            <a:avLst/>
          </a:prstGeom>
          <a:solidFill>
            <a:srgbClr val="FF0C0D"/>
          </a:solidFill>
          <a:ln>
            <a:solidFill>
              <a:srgbClr val="0B12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8FE268B2-A805-3740-FC4F-F66B41E2BFA4}"/>
              </a:ext>
            </a:extLst>
          </p:cNvPr>
          <p:cNvSpPr txBox="1"/>
          <p:nvPr/>
        </p:nvSpPr>
        <p:spPr>
          <a:xfrm>
            <a:off x="2890123" y="13696747"/>
            <a:ext cx="16401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20 slabs/combination</a:t>
            </a:r>
          </a:p>
          <a:p>
            <a:r>
              <a:rPr lang="da-DK" sz="1200" dirty="0"/>
              <a:t>120 total</a:t>
            </a:r>
          </a:p>
        </p:txBody>
      </p:sp>
      <p:pic>
        <p:nvPicPr>
          <p:cNvPr id="169" name="Picture 168" descr="A picture containing antenna&#10;&#10;Description automatically generated">
            <a:extLst>
              <a:ext uri="{FF2B5EF4-FFF2-40B4-BE49-F238E27FC236}">
                <a16:creationId xmlns:a16="http://schemas.microsoft.com/office/drawing/2014/main" id="{097C03BB-5D7B-6148-DF13-E576A4F914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1"/>
          <a:stretch/>
        </p:blipFill>
        <p:spPr>
          <a:xfrm>
            <a:off x="2951497" y="13405555"/>
            <a:ext cx="1570016" cy="287608"/>
          </a:xfrm>
          <a:prstGeom prst="rect">
            <a:avLst/>
          </a:prstGeom>
        </p:spPr>
      </p:pic>
      <p:sp>
        <p:nvSpPr>
          <p:cNvPr id="171" name="TextBox 170">
            <a:extLst>
              <a:ext uri="{FF2B5EF4-FFF2-40B4-BE49-F238E27FC236}">
                <a16:creationId xmlns:a16="http://schemas.microsoft.com/office/drawing/2014/main" id="{3D4D868A-821F-117C-A7A7-AFDEEF95B59F}"/>
              </a:ext>
            </a:extLst>
          </p:cNvPr>
          <p:cNvSpPr txBox="1"/>
          <p:nvPr/>
        </p:nvSpPr>
        <p:spPr>
          <a:xfrm>
            <a:off x="5198803" y="13696747"/>
            <a:ext cx="16401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20 slabs/combination</a:t>
            </a:r>
          </a:p>
          <a:p>
            <a:r>
              <a:rPr lang="da-DK" sz="1200" dirty="0"/>
              <a:t>120 total</a:t>
            </a:r>
          </a:p>
        </p:txBody>
      </p:sp>
      <p:pic>
        <p:nvPicPr>
          <p:cNvPr id="172" name="Picture 171" descr="A picture containing antenna&#10;&#10;Description automatically generated">
            <a:extLst>
              <a:ext uri="{FF2B5EF4-FFF2-40B4-BE49-F238E27FC236}">
                <a16:creationId xmlns:a16="http://schemas.microsoft.com/office/drawing/2014/main" id="{C047F605-4549-A84D-5571-EE7FD98CB5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1"/>
          <a:stretch/>
        </p:blipFill>
        <p:spPr>
          <a:xfrm>
            <a:off x="5264715" y="13405555"/>
            <a:ext cx="1570016" cy="287608"/>
          </a:xfrm>
          <a:prstGeom prst="rect">
            <a:avLst/>
          </a:prstGeom>
        </p:spPr>
      </p:pic>
      <p:sp>
        <p:nvSpPr>
          <p:cNvPr id="174" name="TextBox 173">
            <a:extLst>
              <a:ext uri="{FF2B5EF4-FFF2-40B4-BE49-F238E27FC236}">
                <a16:creationId xmlns:a16="http://schemas.microsoft.com/office/drawing/2014/main" id="{66360299-0507-3EA2-07D9-862B2C86E5D5}"/>
              </a:ext>
            </a:extLst>
          </p:cNvPr>
          <p:cNvSpPr txBox="1"/>
          <p:nvPr/>
        </p:nvSpPr>
        <p:spPr>
          <a:xfrm>
            <a:off x="581443" y="13696747"/>
            <a:ext cx="16401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20 slabs/combination</a:t>
            </a:r>
          </a:p>
          <a:p>
            <a:r>
              <a:rPr lang="da-DK" sz="1200" dirty="0"/>
              <a:t>120 total</a:t>
            </a:r>
          </a:p>
        </p:txBody>
      </p:sp>
      <p:pic>
        <p:nvPicPr>
          <p:cNvPr id="175" name="Picture 174" descr="A picture containing antenna&#10;&#10;Description automatically generated">
            <a:extLst>
              <a:ext uri="{FF2B5EF4-FFF2-40B4-BE49-F238E27FC236}">
                <a16:creationId xmlns:a16="http://schemas.microsoft.com/office/drawing/2014/main" id="{8FA121FB-8326-7D69-9049-01942F15C3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1"/>
          <a:stretch/>
        </p:blipFill>
        <p:spPr>
          <a:xfrm>
            <a:off x="638279" y="13405555"/>
            <a:ext cx="1570016" cy="287608"/>
          </a:xfrm>
          <a:prstGeom prst="rect">
            <a:avLst/>
          </a:prstGeom>
        </p:spPr>
      </p:pic>
      <p:sp>
        <p:nvSpPr>
          <p:cNvPr id="176" name="Oval 175">
            <a:extLst>
              <a:ext uri="{FF2B5EF4-FFF2-40B4-BE49-F238E27FC236}">
                <a16:creationId xmlns:a16="http://schemas.microsoft.com/office/drawing/2014/main" id="{C9277511-A421-C7D8-3010-E686E3D58819}"/>
              </a:ext>
            </a:extLst>
          </p:cNvPr>
          <p:cNvSpPr>
            <a:spLocks noChangeAspect="1"/>
          </p:cNvSpPr>
          <p:nvPr/>
        </p:nvSpPr>
        <p:spPr>
          <a:xfrm>
            <a:off x="3557691" y="12964319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rgbClr val="0B12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77" name="Oval 176">
            <a:extLst>
              <a:ext uri="{FF2B5EF4-FFF2-40B4-BE49-F238E27FC236}">
                <a16:creationId xmlns:a16="http://schemas.microsoft.com/office/drawing/2014/main" id="{26AFA824-6F62-3D1B-94E2-7EF2C3B17D88}"/>
              </a:ext>
            </a:extLst>
          </p:cNvPr>
          <p:cNvSpPr>
            <a:spLocks noChangeAspect="1"/>
          </p:cNvSpPr>
          <p:nvPr/>
        </p:nvSpPr>
        <p:spPr>
          <a:xfrm>
            <a:off x="3345943" y="12839919"/>
            <a:ext cx="252000" cy="252000"/>
          </a:xfrm>
          <a:prstGeom prst="ellipse">
            <a:avLst/>
          </a:prstGeom>
          <a:solidFill>
            <a:srgbClr val="FF0C0D"/>
          </a:solidFill>
          <a:ln>
            <a:solidFill>
              <a:srgbClr val="0B12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78" name="Oval 177">
            <a:extLst>
              <a:ext uri="{FF2B5EF4-FFF2-40B4-BE49-F238E27FC236}">
                <a16:creationId xmlns:a16="http://schemas.microsoft.com/office/drawing/2014/main" id="{DD8DA9D5-E1DA-3C95-7D4A-13FC2E4C3AE0}"/>
              </a:ext>
            </a:extLst>
          </p:cNvPr>
          <p:cNvSpPr>
            <a:spLocks noChangeAspect="1"/>
          </p:cNvSpPr>
          <p:nvPr/>
        </p:nvSpPr>
        <p:spPr>
          <a:xfrm>
            <a:off x="3511818" y="12748662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179" name="Straight Connector 178">
            <a:extLst>
              <a:ext uri="{FF2B5EF4-FFF2-40B4-BE49-F238E27FC236}">
                <a16:creationId xmlns:a16="http://schemas.microsoft.com/office/drawing/2014/main" id="{BC3D1CC2-E83E-D04B-11E8-D354C1C0FF60}"/>
              </a:ext>
            </a:extLst>
          </p:cNvPr>
          <p:cNvCxnSpPr>
            <a:cxnSpLocks/>
          </p:cNvCxnSpPr>
          <p:nvPr/>
        </p:nvCxnSpPr>
        <p:spPr>
          <a:xfrm>
            <a:off x="1423287" y="13286043"/>
            <a:ext cx="0" cy="1346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Connector 179">
            <a:extLst>
              <a:ext uri="{FF2B5EF4-FFF2-40B4-BE49-F238E27FC236}">
                <a16:creationId xmlns:a16="http://schemas.microsoft.com/office/drawing/2014/main" id="{4979BDBA-B1F1-3CB4-C5B7-AA7B6B3FE48B}"/>
              </a:ext>
            </a:extLst>
          </p:cNvPr>
          <p:cNvCxnSpPr>
            <a:cxnSpLocks/>
          </p:cNvCxnSpPr>
          <p:nvPr/>
        </p:nvCxnSpPr>
        <p:spPr>
          <a:xfrm>
            <a:off x="3716594" y="13276418"/>
            <a:ext cx="0" cy="1346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Oval 180">
            <a:extLst>
              <a:ext uri="{FF2B5EF4-FFF2-40B4-BE49-F238E27FC236}">
                <a16:creationId xmlns:a16="http://schemas.microsoft.com/office/drawing/2014/main" id="{D1E70B5E-AE57-FE4A-DD12-63E3B2173BA4}"/>
              </a:ext>
            </a:extLst>
          </p:cNvPr>
          <p:cNvSpPr>
            <a:spLocks noChangeAspect="1"/>
          </p:cNvSpPr>
          <p:nvPr/>
        </p:nvSpPr>
        <p:spPr>
          <a:xfrm>
            <a:off x="3836997" y="12848538"/>
            <a:ext cx="252000" cy="252000"/>
          </a:xfrm>
          <a:prstGeom prst="ellipse">
            <a:avLst/>
          </a:prstGeom>
          <a:solidFill>
            <a:srgbClr val="FF0C0D"/>
          </a:solidFill>
          <a:ln>
            <a:solidFill>
              <a:srgbClr val="0B12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4E6561D4-3F67-425C-47C5-932246F60295}"/>
              </a:ext>
            </a:extLst>
          </p:cNvPr>
          <p:cNvSpPr txBox="1"/>
          <p:nvPr/>
        </p:nvSpPr>
        <p:spPr>
          <a:xfrm>
            <a:off x="3475720" y="13386882"/>
            <a:ext cx="55656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/>
              <a:t>On-top</a:t>
            </a:r>
          </a:p>
        </p:txBody>
      </p:sp>
      <p:sp>
        <p:nvSpPr>
          <p:cNvPr id="184" name="Oval 183">
            <a:extLst>
              <a:ext uri="{FF2B5EF4-FFF2-40B4-BE49-F238E27FC236}">
                <a16:creationId xmlns:a16="http://schemas.microsoft.com/office/drawing/2014/main" id="{F7306EC9-B294-F2CB-F28A-D9DE5A6F5323}"/>
              </a:ext>
            </a:extLst>
          </p:cNvPr>
          <p:cNvSpPr>
            <a:spLocks noChangeAspect="1"/>
          </p:cNvSpPr>
          <p:nvPr/>
        </p:nvSpPr>
        <p:spPr>
          <a:xfrm>
            <a:off x="1369287" y="13186812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A92C022C-D8CF-FE26-C541-DDDD5092DBCF}"/>
              </a:ext>
            </a:extLst>
          </p:cNvPr>
          <p:cNvSpPr txBox="1"/>
          <p:nvPr/>
        </p:nvSpPr>
        <p:spPr>
          <a:xfrm>
            <a:off x="1042414" y="13386882"/>
            <a:ext cx="76174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/>
              <a:t>Hollow-site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511ED91B-CEDD-1731-9E43-1C101E164350}"/>
              </a:ext>
            </a:extLst>
          </p:cNvPr>
          <p:cNvSpPr txBox="1"/>
          <p:nvPr/>
        </p:nvSpPr>
        <p:spPr>
          <a:xfrm>
            <a:off x="7507483" y="13696747"/>
            <a:ext cx="16401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20 slabs/combination</a:t>
            </a:r>
          </a:p>
          <a:p>
            <a:r>
              <a:rPr lang="da-DK" sz="1200" dirty="0"/>
              <a:t>120 total</a:t>
            </a:r>
          </a:p>
        </p:txBody>
      </p:sp>
      <p:pic>
        <p:nvPicPr>
          <p:cNvPr id="187" name="Picture 186" descr="A picture containing antenna&#10;&#10;Description automatically generated">
            <a:extLst>
              <a:ext uri="{FF2B5EF4-FFF2-40B4-BE49-F238E27FC236}">
                <a16:creationId xmlns:a16="http://schemas.microsoft.com/office/drawing/2014/main" id="{494BBD5E-FB76-3964-7E66-6A742D58F7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1"/>
          <a:stretch/>
        </p:blipFill>
        <p:spPr>
          <a:xfrm>
            <a:off x="7577932" y="13405555"/>
            <a:ext cx="1570016" cy="287608"/>
          </a:xfrm>
          <a:prstGeom prst="rect">
            <a:avLst/>
          </a:prstGeom>
        </p:spPr>
      </p:pic>
      <p:pic>
        <p:nvPicPr>
          <p:cNvPr id="189" name="Picture 188" descr="A yellow and white circle&#10;&#10;Description automatically generated">
            <a:extLst>
              <a:ext uri="{FF2B5EF4-FFF2-40B4-BE49-F238E27FC236}">
                <a16:creationId xmlns:a16="http://schemas.microsoft.com/office/drawing/2014/main" id="{44121745-C5BD-12B6-C079-651614ACF83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2273" y="14184244"/>
            <a:ext cx="1962029" cy="1395277"/>
          </a:xfrm>
          <a:prstGeom prst="rect">
            <a:avLst/>
          </a:prstGeom>
        </p:spPr>
      </p:pic>
      <p:pic>
        <p:nvPicPr>
          <p:cNvPr id="190" name="Picture 189" descr="A yellow and red circles&#10;&#10;Description automatically generated">
            <a:extLst>
              <a:ext uri="{FF2B5EF4-FFF2-40B4-BE49-F238E27FC236}">
                <a16:creationId xmlns:a16="http://schemas.microsoft.com/office/drawing/2014/main" id="{98B631E7-B3B0-8D76-DB11-895934A3990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01529" y="14184244"/>
            <a:ext cx="1904945" cy="1395277"/>
          </a:xfrm>
          <a:prstGeom prst="rect">
            <a:avLst/>
          </a:prstGeom>
        </p:spPr>
      </p:pic>
      <p:pic>
        <p:nvPicPr>
          <p:cNvPr id="191" name="Picture 190" descr="A yellow and red circles&#10;&#10;Description automatically generated">
            <a:extLst>
              <a:ext uri="{FF2B5EF4-FFF2-40B4-BE49-F238E27FC236}">
                <a16:creationId xmlns:a16="http://schemas.microsoft.com/office/drawing/2014/main" id="{76197B8C-2952-5B55-6EEB-BC466EEDA91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03701" y="14185260"/>
            <a:ext cx="1904946" cy="1393245"/>
          </a:xfrm>
          <a:prstGeom prst="rect">
            <a:avLst/>
          </a:prstGeom>
        </p:spPr>
      </p:pic>
      <p:pic>
        <p:nvPicPr>
          <p:cNvPr id="192" name="Picture 191" descr="A yellow and white circle&#10;&#10;Description automatically generated">
            <a:extLst>
              <a:ext uri="{FF2B5EF4-FFF2-40B4-BE49-F238E27FC236}">
                <a16:creationId xmlns:a16="http://schemas.microsoft.com/office/drawing/2014/main" id="{F22B11CC-869C-7F90-EE43-748EC8DFB2B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405874" y="14185260"/>
            <a:ext cx="1914132" cy="1393245"/>
          </a:xfrm>
          <a:prstGeom prst="rect">
            <a:avLst/>
          </a:prstGeom>
        </p:spPr>
      </p:pic>
      <p:grpSp>
        <p:nvGrpSpPr>
          <p:cNvPr id="193" name="Group 192">
            <a:extLst>
              <a:ext uri="{FF2B5EF4-FFF2-40B4-BE49-F238E27FC236}">
                <a16:creationId xmlns:a16="http://schemas.microsoft.com/office/drawing/2014/main" id="{6C1B4E6D-10C4-9670-0796-E5E3E2BB4704}"/>
              </a:ext>
            </a:extLst>
          </p:cNvPr>
          <p:cNvGrpSpPr/>
          <p:nvPr/>
        </p:nvGrpSpPr>
        <p:grpSpPr>
          <a:xfrm>
            <a:off x="9917065" y="12544351"/>
            <a:ext cx="1661125" cy="1519684"/>
            <a:chOff x="4629582" y="3637351"/>
            <a:chExt cx="1661125" cy="1519684"/>
          </a:xfrm>
        </p:grpSpPr>
        <p:sp>
          <p:nvSpPr>
            <p:cNvPr id="194" name="Oval 193">
              <a:extLst>
                <a:ext uri="{FF2B5EF4-FFF2-40B4-BE49-F238E27FC236}">
                  <a16:creationId xmlns:a16="http://schemas.microsoft.com/office/drawing/2014/main" id="{51BC53C8-A6D9-905D-FDDE-94970A4EE53D}"/>
                </a:ext>
              </a:extLst>
            </p:cNvPr>
            <p:cNvSpPr/>
            <p:nvPr/>
          </p:nvSpPr>
          <p:spPr>
            <a:xfrm>
              <a:off x="5190145" y="4125728"/>
              <a:ext cx="540000" cy="543022"/>
            </a:xfrm>
            <a:prstGeom prst="ellipse">
              <a:avLst/>
            </a:prstGeom>
            <a:solidFill>
              <a:srgbClr val="2AA02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95" name="Oval 194">
              <a:extLst>
                <a:ext uri="{FF2B5EF4-FFF2-40B4-BE49-F238E27FC236}">
                  <a16:creationId xmlns:a16="http://schemas.microsoft.com/office/drawing/2014/main" id="{7F7F5571-7A19-C3FA-8B6C-B992D5B4E9F6}"/>
                </a:ext>
              </a:extLst>
            </p:cNvPr>
            <p:cNvSpPr/>
            <p:nvPr/>
          </p:nvSpPr>
          <p:spPr>
            <a:xfrm>
              <a:off x="4910428" y="3637351"/>
              <a:ext cx="540000" cy="543022"/>
            </a:xfrm>
            <a:prstGeom prst="ellipse">
              <a:avLst/>
            </a:prstGeom>
            <a:solidFill>
              <a:srgbClr val="1E77B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96" name="Oval 195">
              <a:extLst>
                <a:ext uri="{FF2B5EF4-FFF2-40B4-BE49-F238E27FC236}">
                  <a16:creationId xmlns:a16="http://schemas.microsoft.com/office/drawing/2014/main" id="{24A733C9-9024-7E8E-F23C-F448958E78DE}"/>
                </a:ext>
              </a:extLst>
            </p:cNvPr>
            <p:cNvSpPr/>
            <p:nvPr/>
          </p:nvSpPr>
          <p:spPr>
            <a:xfrm>
              <a:off x="5465963" y="3637351"/>
              <a:ext cx="540000" cy="543022"/>
            </a:xfrm>
            <a:prstGeom prst="ellipse">
              <a:avLst/>
            </a:prstGeom>
            <a:solidFill>
              <a:srgbClr val="1E77B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97" name="Oval 196">
              <a:extLst>
                <a:ext uri="{FF2B5EF4-FFF2-40B4-BE49-F238E27FC236}">
                  <a16:creationId xmlns:a16="http://schemas.microsoft.com/office/drawing/2014/main" id="{06A05D97-F24A-6BB0-A082-EB9997CDE83E}"/>
                </a:ext>
              </a:extLst>
            </p:cNvPr>
            <p:cNvSpPr/>
            <p:nvPr/>
          </p:nvSpPr>
          <p:spPr>
            <a:xfrm>
              <a:off x="4914286" y="4614013"/>
              <a:ext cx="540000" cy="543022"/>
            </a:xfrm>
            <a:prstGeom prst="ellipse">
              <a:avLst/>
            </a:prstGeom>
            <a:solidFill>
              <a:srgbClr val="1E77B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98" name="Oval 197">
              <a:extLst>
                <a:ext uri="{FF2B5EF4-FFF2-40B4-BE49-F238E27FC236}">
                  <a16:creationId xmlns:a16="http://schemas.microsoft.com/office/drawing/2014/main" id="{B261FFD9-ECB5-7901-8508-887996A8E753}"/>
                </a:ext>
              </a:extLst>
            </p:cNvPr>
            <p:cNvSpPr/>
            <p:nvPr/>
          </p:nvSpPr>
          <p:spPr>
            <a:xfrm>
              <a:off x="5469821" y="4614013"/>
              <a:ext cx="540000" cy="543022"/>
            </a:xfrm>
            <a:prstGeom prst="ellipse">
              <a:avLst/>
            </a:prstGeom>
            <a:solidFill>
              <a:srgbClr val="1E77B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99" name="Oval 198">
              <a:extLst>
                <a:ext uri="{FF2B5EF4-FFF2-40B4-BE49-F238E27FC236}">
                  <a16:creationId xmlns:a16="http://schemas.microsoft.com/office/drawing/2014/main" id="{4BF085BD-A70A-BC86-6ED9-9467B6EA3C17}"/>
                </a:ext>
              </a:extLst>
            </p:cNvPr>
            <p:cNvSpPr/>
            <p:nvPr/>
          </p:nvSpPr>
          <p:spPr>
            <a:xfrm>
              <a:off x="4629582" y="4125728"/>
              <a:ext cx="540000" cy="543022"/>
            </a:xfrm>
            <a:prstGeom prst="ellipse">
              <a:avLst/>
            </a:prstGeom>
            <a:solidFill>
              <a:srgbClr val="1E77B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200" name="Oval 199">
              <a:extLst>
                <a:ext uri="{FF2B5EF4-FFF2-40B4-BE49-F238E27FC236}">
                  <a16:creationId xmlns:a16="http://schemas.microsoft.com/office/drawing/2014/main" id="{8C84E6A7-D64A-C2C5-C7EC-63E6B99E888E}"/>
                </a:ext>
              </a:extLst>
            </p:cNvPr>
            <p:cNvSpPr/>
            <p:nvPr/>
          </p:nvSpPr>
          <p:spPr>
            <a:xfrm>
              <a:off x="5750707" y="4125728"/>
              <a:ext cx="540000" cy="543022"/>
            </a:xfrm>
            <a:prstGeom prst="ellipse">
              <a:avLst/>
            </a:prstGeom>
            <a:solidFill>
              <a:srgbClr val="1E77B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EA56BB0B-C1A0-646E-C241-B6B5B57A4858}"/>
                </a:ext>
              </a:extLst>
            </p:cNvPr>
            <p:cNvSpPr txBox="1"/>
            <p:nvPr/>
          </p:nvSpPr>
          <p:spPr>
            <a:xfrm>
              <a:off x="5314169" y="4263659"/>
              <a:ext cx="31130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a-DK" sz="1400" dirty="0"/>
                <a:t>A</a:t>
              </a:r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C8B03B34-A812-B6C3-7E96-BE25BDD6FF4A}"/>
                </a:ext>
              </a:extLst>
            </p:cNvPr>
            <p:cNvSpPr txBox="1"/>
            <p:nvPr/>
          </p:nvSpPr>
          <p:spPr>
            <a:xfrm>
              <a:off x="5600904" y="4760904"/>
              <a:ext cx="28725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a-DK" sz="1400" dirty="0"/>
                <a:t>B</a:t>
              </a:r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85F0CACA-906C-E718-BBAF-2E5819037B6D}"/>
                </a:ext>
              </a:extLst>
            </p:cNvPr>
            <p:cNvSpPr txBox="1"/>
            <p:nvPr/>
          </p:nvSpPr>
          <p:spPr>
            <a:xfrm>
              <a:off x="5043395" y="4760904"/>
              <a:ext cx="28725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a-DK" sz="1400" dirty="0"/>
                <a:t>B</a:t>
              </a:r>
            </a:p>
          </p:txBody>
        </p:sp>
        <p:sp>
          <p:nvSpPr>
            <p:cNvPr id="204" name="TextBox 203">
              <a:extLst>
                <a:ext uri="{FF2B5EF4-FFF2-40B4-BE49-F238E27FC236}">
                  <a16:creationId xmlns:a16="http://schemas.microsoft.com/office/drawing/2014/main" id="{B771C5A4-4D13-CEFA-BA07-B681238243B7}"/>
                </a:ext>
              </a:extLst>
            </p:cNvPr>
            <p:cNvSpPr txBox="1"/>
            <p:nvPr/>
          </p:nvSpPr>
          <p:spPr>
            <a:xfrm>
              <a:off x="4757809" y="4263659"/>
              <a:ext cx="28725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a-DK" sz="1400" dirty="0"/>
                <a:t>B</a:t>
              </a:r>
            </a:p>
          </p:txBody>
        </p:sp>
        <p:sp>
          <p:nvSpPr>
            <p:cNvPr id="205" name="TextBox 204">
              <a:extLst>
                <a:ext uri="{FF2B5EF4-FFF2-40B4-BE49-F238E27FC236}">
                  <a16:creationId xmlns:a16="http://schemas.microsoft.com/office/drawing/2014/main" id="{3D8BA16A-EE32-7159-8166-7E1013C806CC}"/>
                </a:ext>
              </a:extLst>
            </p:cNvPr>
            <p:cNvSpPr txBox="1"/>
            <p:nvPr/>
          </p:nvSpPr>
          <p:spPr>
            <a:xfrm>
              <a:off x="5877078" y="4263659"/>
              <a:ext cx="28725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a-DK" sz="1400" dirty="0"/>
                <a:t>B</a:t>
              </a:r>
            </a:p>
          </p:txBody>
        </p: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FDC7D5AB-F96C-DA4B-DFA7-CC3E9C013370}"/>
                </a:ext>
              </a:extLst>
            </p:cNvPr>
            <p:cNvSpPr txBox="1"/>
            <p:nvPr/>
          </p:nvSpPr>
          <p:spPr>
            <a:xfrm>
              <a:off x="5594734" y="3777485"/>
              <a:ext cx="28725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a-DK" sz="1400" dirty="0"/>
                <a:t>B</a:t>
              </a:r>
            </a:p>
          </p:txBody>
        </p:sp>
        <p:sp>
          <p:nvSpPr>
            <p:cNvPr id="207" name="TextBox 206">
              <a:extLst>
                <a:ext uri="{FF2B5EF4-FFF2-40B4-BE49-F238E27FC236}">
                  <a16:creationId xmlns:a16="http://schemas.microsoft.com/office/drawing/2014/main" id="{3A7300E4-2089-7BEC-FE0E-5DD64969BC0D}"/>
                </a:ext>
              </a:extLst>
            </p:cNvPr>
            <p:cNvSpPr txBox="1"/>
            <p:nvPr/>
          </p:nvSpPr>
          <p:spPr>
            <a:xfrm>
              <a:off x="5036799" y="3777485"/>
              <a:ext cx="28725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a-DK" sz="1400" dirty="0"/>
                <a:t>B</a:t>
              </a:r>
            </a:p>
          </p:txBody>
        </p:sp>
      </p:grpSp>
      <p:sp>
        <p:nvSpPr>
          <p:cNvPr id="208" name="TextBox 207">
            <a:extLst>
              <a:ext uri="{FF2B5EF4-FFF2-40B4-BE49-F238E27FC236}">
                <a16:creationId xmlns:a16="http://schemas.microsoft.com/office/drawing/2014/main" id="{40DE5E61-14B7-8C96-1ED9-D0FBCBF147F3}"/>
              </a:ext>
            </a:extLst>
          </p:cNvPr>
          <p:cNvSpPr txBox="1"/>
          <p:nvPr/>
        </p:nvSpPr>
        <p:spPr>
          <a:xfrm>
            <a:off x="9973263" y="14161790"/>
            <a:ext cx="16049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b="1" dirty="0"/>
              <a:t>Swim ring structure</a:t>
            </a:r>
          </a:p>
        </p:txBody>
      </p:sp>
      <p:sp>
        <p:nvSpPr>
          <p:cNvPr id="209" name="TextBox 208">
            <a:extLst>
              <a:ext uri="{FF2B5EF4-FFF2-40B4-BE49-F238E27FC236}">
                <a16:creationId xmlns:a16="http://schemas.microsoft.com/office/drawing/2014/main" id="{BFDBCE5E-8973-16E1-C10A-E6364E019A42}"/>
              </a:ext>
            </a:extLst>
          </p:cNvPr>
          <p:cNvSpPr txBox="1"/>
          <p:nvPr/>
        </p:nvSpPr>
        <p:spPr>
          <a:xfrm>
            <a:off x="9974556" y="14470238"/>
            <a:ext cx="10221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200" b="1" dirty="0"/>
              <a:t>A: </a:t>
            </a:r>
            <a:r>
              <a:rPr lang="da-DK" sz="1200" dirty="0" err="1"/>
              <a:t>Pt</a:t>
            </a:r>
            <a:r>
              <a:rPr lang="da-DK" sz="1200" dirty="0"/>
              <a:t>, </a:t>
            </a:r>
            <a:r>
              <a:rPr lang="da-DK" sz="1200" dirty="0" err="1"/>
              <a:t>Pd</a:t>
            </a:r>
            <a:endParaRPr lang="da-DK" sz="1200" dirty="0"/>
          </a:p>
          <a:p>
            <a:r>
              <a:rPr lang="da-DK" sz="1200" b="1" dirty="0"/>
              <a:t>B: </a:t>
            </a:r>
            <a:r>
              <a:rPr lang="da-DK" sz="1200" dirty="0"/>
              <a:t>Ag, Au</a:t>
            </a: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8198E84C-46F3-87B3-78E2-391271AC0327}"/>
              </a:ext>
            </a:extLst>
          </p:cNvPr>
          <p:cNvSpPr txBox="1"/>
          <p:nvPr/>
        </p:nvSpPr>
        <p:spPr>
          <a:xfrm>
            <a:off x="9973262" y="15049243"/>
            <a:ext cx="16401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200" b="1" dirty="0"/>
              <a:t>Combinations:</a:t>
            </a:r>
          </a:p>
          <a:p>
            <a:r>
              <a:rPr lang="da-DK" sz="1200" dirty="0" err="1"/>
              <a:t>PtAu</a:t>
            </a:r>
            <a:r>
              <a:rPr lang="da-DK" sz="1200" dirty="0"/>
              <a:t>, </a:t>
            </a:r>
            <a:r>
              <a:rPr lang="da-DK" sz="1200" dirty="0" err="1"/>
              <a:t>PtAg</a:t>
            </a:r>
            <a:r>
              <a:rPr lang="da-DK" sz="1200" dirty="0"/>
              <a:t>, </a:t>
            </a:r>
            <a:r>
              <a:rPr lang="da-DK" sz="1200" dirty="0" err="1"/>
              <a:t>PtAuAg</a:t>
            </a:r>
            <a:r>
              <a:rPr lang="da-DK" sz="1200" dirty="0"/>
              <a:t>, </a:t>
            </a:r>
            <a:r>
              <a:rPr lang="da-DK" sz="1200" dirty="0" err="1"/>
              <a:t>PdAu</a:t>
            </a:r>
            <a:r>
              <a:rPr lang="da-DK" sz="1200" dirty="0"/>
              <a:t>, </a:t>
            </a:r>
            <a:r>
              <a:rPr lang="da-DK" sz="1200" dirty="0" err="1"/>
              <a:t>PdAg</a:t>
            </a:r>
            <a:r>
              <a:rPr lang="da-DK" sz="1200" dirty="0"/>
              <a:t>, </a:t>
            </a:r>
            <a:r>
              <a:rPr lang="da-DK" sz="1200" dirty="0" err="1"/>
              <a:t>PdAuAg</a:t>
            </a:r>
            <a:endParaRPr lang="da-DK" sz="1200" dirty="0"/>
          </a:p>
        </p:txBody>
      </p:sp>
      <p:sp>
        <p:nvSpPr>
          <p:cNvPr id="211" name="Oval 210">
            <a:extLst>
              <a:ext uri="{FF2B5EF4-FFF2-40B4-BE49-F238E27FC236}">
                <a16:creationId xmlns:a16="http://schemas.microsoft.com/office/drawing/2014/main" id="{B2CDBDD8-D4EB-176A-6C86-6A5AFD364A89}"/>
              </a:ext>
            </a:extLst>
          </p:cNvPr>
          <p:cNvSpPr>
            <a:spLocks noChangeAspect="1"/>
          </p:cNvSpPr>
          <p:nvPr/>
        </p:nvSpPr>
        <p:spPr>
          <a:xfrm>
            <a:off x="6113415" y="12962971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rgbClr val="0B12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srgbClr val="909090"/>
              </a:solidFill>
            </a:endParaRPr>
          </a:p>
        </p:txBody>
      </p:sp>
      <p:sp>
        <p:nvSpPr>
          <p:cNvPr id="212" name="Oval 211">
            <a:extLst>
              <a:ext uri="{FF2B5EF4-FFF2-40B4-BE49-F238E27FC236}">
                <a16:creationId xmlns:a16="http://schemas.microsoft.com/office/drawing/2014/main" id="{FAFABBF0-5CF4-7340-DB84-A9A62FC2602E}"/>
              </a:ext>
            </a:extLst>
          </p:cNvPr>
          <p:cNvSpPr>
            <a:spLocks noChangeAspect="1"/>
          </p:cNvSpPr>
          <p:nvPr/>
        </p:nvSpPr>
        <p:spPr>
          <a:xfrm>
            <a:off x="5901667" y="12838571"/>
            <a:ext cx="252000" cy="252000"/>
          </a:xfrm>
          <a:prstGeom prst="ellipse">
            <a:avLst/>
          </a:prstGeom>
          <a:solidFill>
            <a:srgbClr val="FF0C0D"/>
          </a:solidFill>
          <a:ln>
            <a:solidFill>
              <a:srgbClr val="0B12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13" name="Oval 212">
            <a:extLst>
              <a:ext uri="{FF2B5EF4-FFF2-40B4-BE49-F238E27FC236}">
                <a16:creationId xmlns:a16="http://schemas.microsoft.com/office/drawing/2014/main" id="{606E529A-0440-E5FF-3953-4D718DF88A39}"/>
              </a:ext>
            </a:extLst>
          </p:cNvPr>
          <p:cNvSpPr>
            <a:spLocks noChangeAspect="1"/>
          </p:cNvSpPr>
          <p:nvPr/>
        </p:nvSpPr>
        <p:spPr>
          <a:xfrm>
            <a:off x="6067542" y="12747314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214" name="Straight Connector 213">
            <a:extLst>
              <a:ext uri="{FF2B5EF4-FFF2-40B4-BE49-F238E27FC236}">
                <a16:creationId xmlns:a16="http://schemas.microsoft.com/office/drawing/2014/main" id="{73349CC1-94EE-E094-6372-E13FC60B04E7}"/>
              </a:ext>
            </a:extLst>
          </p:cNvPr>
          <p:cNvCxnSpPr>
            <a:cxnSpLocks/>
          </p:cNvCxnSpPr>
          <p:nvPr/>
        </p:nvCxnSpPr>
        <p:spPr>
          <a:xfrm>
            <a:off x="6272318" y="13275070"/>
            <a:ext cx="0" cy="1346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" name="Oval 214">
            <a:extLst>
              <a:ext uri="{FF2B5EF4-FFF2-40B4-BE49-F238E27FC236}">
                <a16:creationId xmlns:a16="http://schemas.microsoft.com/office/drawing/2014/main" id="{678A2F11-089B-4A96-D93A-8D86B40771A8}"/>
              </a:ext>
            </a:extLst>
          </p:cNvPr>
          <p:cNvSpPr>
            <a:spLocks noChangeAspect="1"/>
          </p:cNvSpPr>
          <p:nvPr/>
        </p:nvSpPr>
        <p:spPr>
          <a:xfrm>
            <a:off x="6392721" y="12847190"/>
            <a:ext cx="252000" cy="252000"/>
          </a:xfrm>
          <a:prstGeom prst="ellipse">
            <a:avLst/>
          </a:prstGeom>
          <a:solidFill>
            <a:srgbClr val="FF0C0D"/>
          </a:solidFill>
          <a:ln>
            <a:solidFill>
              <a:srgbClr val="0B12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0339E5B3-686E-CD8F-48EA-BD13DEF225AF}"/>
              </a:ext>
            </a:extLst>
          </p:cNvPr>
          <p:cNvSpPr txBox="1"/>
          <p:nvPr/>
        </p:nvSpPr>
        <p:spPr>
          <a:xfrm>
            <a:off x="6034130" y="13385534"/>
            <a:ext cx="55656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/>
              <a:t>On-top</a:t>
            </a:r>
          </a:p>
        </p:txBody>
      </p:sp>
      <p:cxnSp>
        <p:nvCxnSpPr>
          <p:cNvPr id="217" name="Straight Connector 216">
            <a:extLst>
              <a:ext uri="{FF2B5EF4-FFF2-40B4-BE49-F238E27FC236}">
                <a16:creationId xmlns:a16="http://schemas.microsoft.com/office/drawing/2014/main" id="{7EEC37C0-79E2-EF7F-CC7B-622CC7727F4C}"/>
              </a:ext>
            </a:extLst>
          </p:cNvPr>
          <p:cNvCxnSpPr>
            <a:cxnSpLocks/>
          </p:cNvCxnSpPr>
          <p:nvPr/>
        </p:nvCxnSpPr>
        <p:spPr>
          <a:xfrm>
            <a:off x="5747014" y="13284695"/>
            <a:ext cx="0" cy="1346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8" name="Oval 217">
            <a:extLst>
              <a:ext uri="{FF2B5EF4-FFF2-40B4-BE49-F238E27FC236}">
                <a16:creationId xmlns:a16="http://schemas.microsoft.com/office/drawing/2014/main" id="{0C0B597D-C56C-C153-0359-E76CBC28F38B}"/>
              </a:ext>
            </a:extLst>
          </p:cNvPr>
          <p:cNvSpPr>
            <a:spLocks noChangeAspect="1"/>
          </p:cNvSpPr>
          <p:nvPr/>
        </p:nvSpPr>
        <p:spPr>
          <a:xfrm>
            <a:off x="5690335" y="13185464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F9B35227-5D10-345B-BEE0-CFD8D26543B1}"/>
              </a:ext>
            </a:extLst>
          </p:cNvPr>
          <p:cNvSpPr txBox="1"/>
          <p:nvPr/>
        </p:nvSpPr>
        <p:spPr>
          <a:xfrm>
            <a:off x="5354091" y="13385534"/>
            <a:ext cx="76174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/>
              <a:t>Hollow-site</a:t>
            </a:r>
          </a:p>
        </p:txBody>
      </p:sp>
      <p:pic>
        <p:nvPicPr>
          <p:cNvPr id="221" name="Picture 220" descr="A screenshot of a computer&#10;&#10;Description automatically generated">
            <a:extLst>
              <a:ext uri="{FF2B5EF4-FFF2-40B4-BE49-F238E27FC236}">
                <a16:creationId xmlns:a16="http://schemas.microsoft.com/office/drawing/2014/main" id="{E2D8B7DB-738F-1BB5-0DB0-333E65558F3B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17019" t="28126" r="25517" b="33229"/>
          <a:stretch/>
        </p:blipFill>
        <p:spPr>
          <a:xfrm>
            <a:off x="9274218" y="2631029"/>
            <a:ext cx="1923052" cy="1408332"/>
          </a:xfrm>
          <a:prstGeom prst="rect">
            <a:avLst/>
          </a:prstGeom>
        </p:spPr>
      </p:pic>
      <p:pic>
        <p:nvPicPr>
          <p:cNvPr id="225" name="Picture 224" descr="A screenshot of a computer&#10;&#10;Description automatically generated">
            <a:extLst>
              <a:ext uri="{FF2B5EF4-FFF2-40B4-BE49-F238E27FC236}">
                <a16:creationId xmlns:a16="http://schemas.microsoft.com/office/drawing/2014/main" id="{4EBC4934-F2D1-0C8E-669D-55EEE2608620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16524" t="24612" r="25252" b="30857"/>
          <a:stretch/>
        </p:blipFill>
        <p:spPr>
          <a:xfrm>
            <a:off x="7113868" y="5514928"/>
            <a:ext cx="1651817" cy="1375701"/>
          </a:xfrm>
          <a:prstGeom prst="rect">
            <a:avLst/>
          </a:prstGeom>
        </p:spPr>
      </p:pic>
      <p:pic>
        <p:nvPicPr>
          <p:cNvPr id="227" name="Picture 226" descr="A screenshot of a computer&#10;&#10;Description automatically generated">
            <a:extLst>
              <a:ext uri="{FF2B5EF4-FFF2-40B4-BE49-F238E27FC236}">
                <a16:creationId xmlns:a16="http://schemas.microsoft.com/office/drawing/2014/main" id="{E8031F12-58C3-CC9F-7A9C-812C0495D426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17029" t="25916" r="24973" b="30864"/>
          <a:stretch/>
        </p:blipFill>
        <p:spPr>
          <a:xfrm>
            <a:off x="4983013" y="5535164"/>
            <a:ext cx="1645388" cy="1335229"/>
          </a:xfrm>
          <a:prstGeom prst="rect">
            <a:avLst/>
          </a:prstGeom>
        </p:spPr>
      </p:pic>
      <p:pic>
        <p:nvPicPr>
          <p:cNvPr id="231" name="Picture 230" descr="A screenshot of a computer&#10;&#10;Description automatically generated">
            <a:extLst>
              <a:ext uri="{FF2B5EF4-FFF2-40B4-BE49-F238E27FC236}">
                <a16:creationId xmlns:a16="http://schemas.microsoft.com/office/drawing/2014/main" id="{1F08D514-913F-C472-ECBE-CC6E0D410545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15557" t="24943" r="23782" b="28221"/>
          <a:stretch/>
        </p:blipFill>
        <p:spPr>
          <a:xfrm>
            <a:off x="9444497" y="5532896"/>
            <a:ext cx="1582495" cy="1339764"/>
          </a:xfrm>
          <a:prstGeom prst="rect">
            <a:avLst/>
          </a:prstGeom>
        </p:spPr>
      </p:pic>
      <p:pic>
        <p:nvPicPr>
          <p:cNvPr id="233" name="Picture 232" descr="A screenshot of a computer&#10;&#10;Description automatically generated">
            <a:extLst>
              <a:ext uri="{FF2B5EF4-FFF2-40B4-BE49-F238E27FC236}">
                <a16:creationId xmlns:a16="http://schemas.microsoft.com/office/drawing/2014/main" id="{28F4A654-66EA-FA56-C8BD-45B5B655323E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l="16244" t="29495" r="26372" b="33445"/>
          <a:stretch/>
        </p:blipFill>
        <p:spPr>
          <a:xfrm>
            <a:off x="432743" y="2648115"/>
            <a:ext cx="1953964" cy="1374160"/>
          </a:xfrm>
          <a:prstGeom prst="rect">
            <a:avLst/>
          </a:prstGeom>
        </p:spPr>
      </p:pic>
      <p:pic>
        <p:nvPicPr>
          <p:cNvPr id="235" name="Picture 234" descr="A screenshot of a computer&#10;&#10;Description automatically generated">
            <a:extLst>
              <a:ext uri="{FF2B5EF4-FFF2-40B4-BE49-F238E27FC236}">
                <a16:creationId xmlns:a16="http://schemas.microsoft.com/office/drawing/2014/main" id="{F4D44C14-03DC-979A-017B-6375D33A3489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l="14648" t="28698" r="23007" b="29017"/>
          <a:stretch/>
        </p:blipFill>
        <p:spPr>
          <a:xfrm>
            <a:off x="6978250" y="2620108"/>
            <a:ext cx="1923052" cy="1430175"/>
          </a:xfrm>
          <a:prstGeom prst="rect">
            <a:avLst/>
          </a:prstGeom>
        </p:spPr>
      </p:pic>
      <p:sp>
        <p:nvSpPr>
          <p:cNvPr id="236" name="TextBox 235">
            <a:extLst>
              <a:ext uri="{FF2B5EF4-FFF2-40B4-BE49-F238E27FC236}">
                <a16:creationId xmlns:a16="http://schemas.microsoft.com/office/drawing/2014/main" id="{ADC29387-D779-F347-14C3-FC97852A892A}"/>
              </a:ext>
            </a:extLst>
          </p:cNvPr>
          <p:cNvSpPr txBox="1"/>
          <p:nvPr/>
        </p:nvSpPr>
        <p:spPr>
          <a:xfrm>
            <a:off x="632298" y="2086716"/>
            <a:ext cx="9821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56 HEA slabs</a:t>
            </a:r>
          </a:p>
        </p:txBody>
      </p:sp>
      <p:pic>
        <p:nvPicPr>
          <p:cNvPr id="237" name="Picture 236" descr="A picture containing antenna&#10;&#10;Description automatically generated">
            <a:extLst>
              <a:ext uri="{FF2B5EF4-FFF2-40B4-BE49-F238E27FC236}">
                <a16:creationId xmlns:a16="http://schemas.microsoft.com/office/drawing/2014/main" id="{0B482E1F-F304-61E9-1326-1C01EC4336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1"/>
          <a:stretch/>
        </p:blipFill>
        <p:spPr>
          <a:xfrm>
            <a:off x="624717" y="1764676"/>
            <a:ext cx="1570016" cy="287608"/>
          </a:xfrm>
          <a:prstGeom prst="rect">
            <a:avLst/>
          </a:prstGeom>
        </p:spPr>
      </p:pic>
      <p:sp>
        <p:nvSpPr>
          <p:cNvPr id="238" name="Oval 237">
            <a:extLst>
              <a:ext uri="{FF2B5EF4-FFF2-40B4-BE49-F238E27FC236}">
                <a16:creationId xmlns:a16="http://schemas.microsoft.com/office/drawing/2014/main" id="{A22277A5-BF53-4CAB-691B-1E5F66ABA76B}"/>
              </a:ext>
            </a:extLst>
          </p:cNvPr>
          <p:cNvSpPr>
            <a:spLocks noChangeAspect="1"/>
          </p:cNvSpPr>
          <p:nvPr/>
        </p:nvSpPr>
        <p:spPr>
          <a:xfrm>
            <a:off x="1195840" y="1110135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240" name="Straight Connector 239">
            <a:extLst>
              <a:ext uri="{FF2B5EF4-FFF2-40B4-BE49-F238E27FC236}">
                <a16:creationId xmlns:a16="http://schemas.microsoft.com/office/drawing/2014/main" id="{9A95C97F-2AAF-06D6-775A-9CB5A4B76C25}"/>
              </a:ext>
            </a:extLst>
          </p:cNvPr>
          <p:cNvCxnSpPr>
            <a:cxnSpLocks/>
          </p:cNvCxnSpPr>
          <p:nvPr/>
        </p:nvCxnSpPr>
        <p:spPr>
          <a:xfrm>
            <a:off x="1400616" y="1630396"/>
            <a:ext cx="0" cy="1346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1" name="TextBox 240">
            <a:extLst>
              <a:ext uri="{FF2B5EF4-FFF2-40B4-BE49-F238E27FC236}">
                <a16:creationId xmlns:a16="http://schemas.microsoft.com/office/drawing/2014/main" id="{78096213-68DA-8F2E-0BC8-54178F4F4C9A}"/>
              </a:ext>
            </a:extLst>
          </p:cNvPr>
          <p:cNvSpPr txBox="1"/>
          <p:nvPr/>
        </p:nvSpPr>
        <p:spPr>
          <a:xfrm>
            <a:off x="1465228" y="2086716"/>
            <a:ext cx="8885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9 sites/slab</a:t>
            </a: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15DB97E5-11A9-D258-A1AF-0FAD162603C1}"/>
              </a:ext>
            </a:extLst>
          </p:cNvPr>
          <p:cNvSpPr txBox="1"/>
          <p:nvPr/>
        </p:nvSpPr>
        <p:spPr>
          <a:xfrm>
            <a:off x="605784" y="2300364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5 pure metals</a:t>
            </a: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23647E0A-7406-3D93-2889-5AAF33CCE73F}"/>
              </a:ext>
            </a:extLst>
          </p:cNvPr>
          <p:cNvSpPr txBox="1"/>
          <p:nvPr/>
        </p:nvSpPr>
        <p:spPr>
          <a:xfrm>
            <a:off x="1131444" y="1793064"/>
            <a:ext cx="55656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/>
              <a:t>On-top</a:t>
            </a:r>
          </a:p>
        </p:txBody>
      </p:sp>
      <p:sp>
        <p:nvSpPr>
          <p:cNvPr id="247" name="Oval 246">
            <a:extLst>
              <a:ext uri="{FF2B5EF4-FFF2-40B4-BE49-F238E27FC236}">
                <a16:creationId xmlns:a16="http://schemas.microsoft.com/office/drawing/2014/main" id="{1306DC10-9AE6-B2A4-425C-67BCF1A20C69}"/>
              </a:ext>
            </a:extLst>
          </p:cNvPr>
          <p:cNvSpPr>
            <a:spLocks noChangeAspect="1"/>
          </p:cNvSpPr>
          <p:nvPr/>
        </p:nvSpPr>
        <p:spPr>
          <a:xfrm>
            <a:off x="1241047" y="1322281"/>
            <a:ext cx="317806" cy="317806"/>
          </a:xfrm>
          <a:prstGeom prst="ellipse">
            <a:avLst/>
          </a:prstGeom>
          <a:solidFill>
            <a:srgbClr val="909090"/>
          </a:solidFill>
          <a:ln>
            <a:solidFill>
              <a:srgbClr val="1E1C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48" name="Oval 247">
            <a:extLst>
              <a:ext uri="{FF2B5EF4-FFF2-40B4-BE49-F238E27FC236}">
                <a16:creationId xmlns:a16="http://schemas.microsoft.com/office/drawing/2014/main" id="{AD754F13-2C48-6ABD-5D0A-7FA78026D0CC}"/>
              </a:ext>
            </a:extLst>
          </p:cNvPr>
          <p:cNvSpPr>
            <a:spLocks noChangeAspect="1"/>
          </p:cNvSpPr>
          <p:nvPr/>
        </p:nvSpPr>
        <p:spPr>
          <a:xfrm>
            <a:off x="1514751" y="1198400"/>
            <a:ext cx="252000" cy="252000"/>
          </a:xfrm>
          <a:prstGeom prst="ellipse">
            <a:avLst/>
          </a:prstGeom>
          <a:solidFill>
            <a:srgbClr val="FF0C0D"/>
          </a:solidFill>
          <a:ln>
            <a:solidFill>
              <a:srgbClr val="0B12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249" name="Oval 248">
            <a:extLst>
              <a:ext uri="{FF2B5EF4-FFF2-40B4-BE49-F238E27FC236}">
                <a16:creationId xmlns:a16="http://schemas.microsoft.com/office/drawing/2014/main" id="{7DC1BD32-A840-B433-F7A1-0D5B4F93E83B}"/>
              </a:ext>
            </a:extLst>
          </p:cNvPr>
          <p:cNvSpPr>
            <a:spLocks noChangeAspect="1"/>
          </p:cNvSpPr>
          <p:nvPr/>
        </p:nvSpPr>
        <p:spPr>
          <a:xfrm>
            <a:off x="1031003" y="1201112"/>
            <a:ext cx="252000" cy="252000"/>
          </a:xfrm>
          <a:prstGeom prst="ellipse">
            <a:avLst/>
          </a:prstGeom>
          <a:solidFill>
            <a:srgbClr val="FF0C0D"/>
          </a:solidFill>
          <a:ln>
            <a:solidFill>
              <a:srgbClr val="0B12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250" name="TextBox 249">
            <a:extLst>
              <a:ext uri="{FF2B5EF4-FFF2-40B4-BE49-F238E27FC236}">
                <a16:creationId xmlns:a16="http://schemas.microsoft.com/office/drawing/2014/main" id="{D18AC95D-6230-3A52-EA47-BFEFC9DE10AE}"/>
              </a:ext>
            </a:extLst>
          </p:cNvPr>
          <p:cNvSpPr txBox="1"/>
          <p:nvPr/>
        </p:nvSpPr>
        <p:spPr>
          <a:xfrm>
            <a:off x="9475146" y="2086716"/>
            <a:ext cx="9821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56 HEA slabs</a:t>
            </a:r>
          </a:p>
        </p:txBody>
      </p:sp>
      <p:pic>
        <p:nvPicPr>
          <p:cNvPr id="251" name="Picture 250" descr="A picture containing antenna&#10;&#10;Description automatically generated">
            <a:extLst>
              <a:ext uri="{FF2B5EF4-FFF2-40B4-BE49-F238E27FC236}">
                <a16:creationId xmlns:a16="http://schemas.microsoft.com/office/drawing/2014/main" id="{70C7CCD8-6DE0-D6A1-A012-82210C1881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1"/>
          <a:stretch/>
        </p:blipFill>
        <p:spPr>
          <a:xfrm>
            <a:off x="9450736" y="1764676"/>
            <a:ext cx="1570016" cy="287608"/>
          </a:xfrm>
          <a:prstGeom prst="rect">
            <a:avLst/>
          </a:prstGeom>
        </p:spPr>
      </p:pic>
      <p:cxnSp>
        <p:nvCxnSpPr>
          <p:cNvPr id="253" name="Straight Connector 252">
            <a:extLst>
              <a:ext uri="{FF2B5EF4-FFF2-40B4-BE49-F238E27FC236}">
                <a16:creationId xmlns:a16="http://schemas.microsoft.com/office/drawing/2014/main" id="{EE400F5E-D233-DDAC-D965-EA97EA750657}"/>
              </a:ext>
            </a:extLst>
          </p:cNvPr>
          <p:cNvCxnSpPr>
            <a:cxnSpLocks/>
          </p:cNvCxnSpPr>
          <p:nvPr/>
        </p:nvCxnSpPr>
        <p:spPr>
          <a:xfrm>
            <a:off x="10211327" y="1633951"/>
            <a:ext cx="0" cy="1346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5" name="TextBox 254">
            <a:extLst>
              <a:ext uri="{FF2B5EF4-FFF2-40B4-BE49-F238E27FC236}">
                <a16:creationId xmlns:a16="http://schemas.microsoft.com/office/drawing/2014/main" id="{FFE14DD0-A7E5-8785-9C59-690616F13605}"/>
              </a:ext>
            </a:extLst>
          </p:cNvPr>
          <p:cNvSpPr txBox="1"/>
          <p:nvPr/>
        </p:nvSpPr>
        <p:spPr>
          <a:xfrm>
            <a:off x="10337572" y="2086716"/>
            <a:ext cx="8885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9 sites/slab</a:t>
            </a:r>
          </a:p>
        </p:txBody>
      </p:sp>
      <p:sp>
        <p:nvSpPr>
          <p:cNvPr id="257" name="TextBox 256">
            <a:extLst>
              <a:ext uri="{FF2B5EF4-FFF2-40B4-BE49-F238E27FC236}">
                <a16:creationId xmlns:a16="http://schemas.microsoft.com/office/drawing/2014/main" id="{60410F10-0105-0DD0-06AC-01EA0648373F}"/>
              </a:ext>
            </a:extLst>
          </p:cNvPr>
          <p:cNvSpPr txBox="1"/>
          <p:nvPr/>
        </p:nvSpPr>
        <p:spPr>
          <a:xfrm>
            <a:off x="9467608" y="2300364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5 pure metals</a:t>
            </a:r>
          </a:p>
        </p:txBody>
      </p:sp>
      <p:sp>
        <p:nvSpPr>
          <p:cNvPr id="259" name="Oval 258">
            <a:extLst>
              <a:ext uri="{FF2B5EF4-FFF2-40B4-BE49-F238E27FC236}">
                <a16:creationId xmlns:a16="http://schemas.microsoft.com/office/drawing/2014/main" id="{8826ACF6-1E8E-DB7F-587E-9FF7B407A3FD}"/>
              </a:ext>
            </a:extLst>
          </p:cNvPr>
          <p:cNvSpPr>
            <a:spLocks noChangeAspect="1"/>
          </p:cNvSpPr>
          <p:nvPr/>
        </p:nvSpPr>
        <p:spPr>
          <a:xfrm>
            <a:off x="10154648" y="1534720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60" name="TextBox 259">
            <a:extLst>
              <a:ext uri="{FF2B5EF4-FFF2-40B4-BE49-F238E27FC236}">
                <a16:creationId xmlns:a16="http://schemas.microsoft.com/office/drawing/2014/main" id="{D42ED905-4C04-0539-E0D8-6BAC2E40EA45}"/>
              </a:ext>
            </a:extLst>
          </p:cNvPr>
          <p:cNvSpPr txBox="1"/>
          <p:nvPr/>
        </p:nvSpPr>
        <p:spPr>
          <a:xfrm>
            <a:off x="9854871" y="1793064"/>
            <a:ext cx="76174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/>
              <a:t>Hollow-site</a:t>
            </a:r>
          </a:p>
        </p:txBody>
      </p:sp>
      <p:pic>
        <p:nvPicPr>
          <p:cNvPr id="265" name="Picture 264" descr="A picture containing antenna&#10;&#10;Description automatically generated">
            <a:extLst>
              <a:ext uri="{FF2B5EF4-FFF2-40B4-BE49-F238E27FC236}">
                <a16:creationId xmlns:a16="http://schemas.microsoft.com/office/drawing/2014/main" id="{E35221DD-674F-FEF4-9732-F8B07DD020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1"/>
          <a:stretch/>
        </p:blipFill>
        <p:spPr>
          <a:xfrm>
            <a:off x="7244232" y="1764676"/>
            <a:ext cx="1570016" cy="287608"/>
          </a:xfrm>
          <a:prstGeom prst="rect">
            <a:avLst/>
          </a:prstGeom>
        </p:spPr>
      </p:pic>
      <p:sp>
        <p:nvSpPr>
          <p:cNvPr id="266" name="Oval 265">
            <a:extLst>
              <a:ext uri="{FF2B5EF4-FFF2-40B4-BE49-F238E27FC236}">
                <a16:creationId xmlns:a16="http://schemas.microsoft.com/office/drawing/2014/main" id="{99C68F86-E4DF-3E8F-9BCA-34D12E8F0675}"/>
              </a:ext>
            </a:extLst>
          </p:cNvPr>
          <p:cNvSpPr>
            <a:spLocks noChangeAspect="1"/>
          </p:cNvSpPr>
          <p:nvPr/>
        </p:nvSpPr>
        <p:spPr>
          <a:xfrm>
            <a:off x="7812928" y="1328914"/>
            <a:ext cx="317806" cy="317806"/>
          </a:xfrm>
          <a:prstGeom prst="ellipse">
            <a:avLst/>
          </a:prstGeom>
          <a:solidFill>
            <a:srgbClr val="909090"/>
          </a:solidFill>
          <a:ln>
            <a:solidFill>
              <a:srgbClr val="1E1C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269" name="Straight Connector 268">
            <a:extLst>
              <a:ext uri="{FF2B5EF4-FFF2-40B4-BE49-F238E27FC236}">
                <a16:creationId xmlns:a16="http://schemas.microsoft.com/office/drawing/2014/main" id="{B9F60110-4338-1724-7D24-16A909FF73FE}"/>
              </a:ext>
            </a:extLst>
          </p:cNvPr>
          <p:cNvCxnSpPr>
            <a:cxnSpLocks/>
          </p:cNvCxnSpPr>
          <p:nvPr/>
        </p:nvCxnSpPr>
        <p:spPr>
          <a:xfrm>
            <a:off x="7971831" y="1641013"/>
            <a:ext cx="0" cy="1346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0" name="Oval 269">
            <a:extLst>
              <a:ext uri="{FF2B5EF4-FFF2-40B4-BE49-F238E27FC236}">
                <a16:creationId xmlns:a16="http://schemas.microsoft.com/office/drawing/2014/main" id="{75AD8A80-9512-8010-62A4-5A9BC79F57F2}"/>
              </a:ext>
            </a:extLst>
          </p:cNvPr>
          <p:cNvSpPr>
            <a:spLocks noChangeAspect="1"/>
          </p:cNvSpPr>
          <p:nvPr/>
        </p:nvSpPr>
        <p:spPr>
          <a:xfrm>
            <a:off x="7845831" y="1071013"/>
            <a:ext cx="252000" cy="252000"/>
          </a:xfrm>
          <a:prstGeom prst="ellipse">
            <a:avLst/>
          </a:prstGeom>
          <a:solidFill>
            <a:srgbClr val="FF0C0D"/>
          </a:solidFill>
          <a:ln>
            <a:solidFill>
              <a:srgbClr val="0B12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273" name="TextBox 272">
            <a:extLst>
              <a:ext uri="{FF2B5EF4-FFF2-40B4-BE49-F238E27FC236}">
                <a16:creationId xmlns:a16="http://schemas.microsoft.com/office/drawing/2014/main" id="{644642B4-4510-BA88-1D13-B6CA218F1401}"/>
              </a:ext>
            </a:extLst>
          </p:cNvPr>
          <p:cNvSpPr txBox="1"/>
          <p:nvPr/>
        </p:nvSpPr>
        <p:spPr>
          <a:xfrm>
            <a:off x="7661495" y="1793064"/>
            <a:ext cx="55656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/>
              <a:t>On-top</a:t>
            </a:r>
          </a:p>
        </p:txBody>
      </p:sp>
      <p:sp>
        <p:nvSpPr>
          <p:cNvPr id="274" name="TextBox 273">
            <a:extLst>
              <a:ext uri="{FF2B5EF4-FFF2-40B4-BE49-F238E27FC236}">
                <a16:creationId xmlns:a16="http://schemas.microsoft.com/office/drawing/2014/main" id="{44C4F087-1E55-7B92-FEB7-D24B91803049}"/>
              </a:ext>
            </a:extLst>
          </p:cNvPr>
          <p:cNvSpPr txBox="1"/>
          <p:nvPr/>
        </p:nvSpPr>
        <p:spPr>
          <a:xfrm>
            <a:off x="7157635" y="2300364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5 pure metals</a:t>
            </a:r>
          </a:p>
        </p:txBody>
      </p:sp>
      <p:sp>
        <p:nvSpPr>
          <p:cNvPr id="276" name="TextBox 275">
            <a:extLst>
              <a:ext uri="{FF2B5EF4-FFF2-40B4-BE49-F238E27FC236}">
                <a16:creationId xmlns:a16="http://schemas.microsoft.com/office/drawing/2014/main" id="{C9E4DAED-EB0E-8060-8291-597B4E2A2C3D}"/>
              </a:ext>
            </a:extLst>
          </p:cNvPr>
          <p:cNvSpPr txBox="1"/>
          <p:nvPr/>
        </p:nvSpPr>
        <p:spPr>
          <a:xfrm>
            <a:off x="4987023" y="4937559"/>
            <a:ext cx="10606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395 HEA slabs</a:t>
            </a:r>
          </a:p>
        </p:txBody>
      </p:sp>
      <p:pic>
        <p:nvPicPr>
          <p:cNvPr id="277" name="Picture 276" descr="A picture containing antenna&#10;&#10;Description automatically generated">
            <a:extLst>
              <a:ext uri="{FF2B5EF4-FFF2-40B4-BE49-F238E27FC236}">
                <a16:creationId xmlns:a16="http://schemas.microsoft.com/office/drawing/2014/main" id="{25267235-EA69-0CB7-9FE1-7FB9A5D81C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1"/>
          <a:stretch/>
        </p:blipFill>
        <p:spPr>
          <a:xfrm>
            <a:off x="5037727" y="4665744"/>
            <a:ext cx="1570016" cy="287608"/>
          </a:xfrm>
          <a:prstGeom prst="rect">
            <a:avLst/>
          </a:prstGeom>
        </p:spPr>
      </p:pic>
      <p:sp>
        <p:nvSpPr>
          <p:cNvPr id="279" name="Oval 278">
            <a:extLst>
              <a:ext uri="{FF2B5EF4-FFF2-40B4-BE49-F238E27FC236}">
                <a16:creationId xmlns:a16="http://schemas.microsoft.com/office/drawing/2014/main" id="{B388E181-E915-8912-407B-0A413ED54488}"/>
              </a:ext>
            </a:extLst>
          </p:cNvPr>
          <p:cNvSpPr>
            <a:spLocks noChangeAspect="1"/>
          </p:cNvSpPr>
          <p:nvPr/>
        </p:nvSpPr>
        <p:spPr>
          <a:xfrm>
            <a:off x="5595913" y="4243387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280" name="Straight Connector 279">
            <a:extLst>
              <a:ext uri="{FF2B5EF4-FFF2-40B4-BE49-F238E27FC236}">
                <a16:creationId xmlns:a16="http://schemas.microsoft.com/office/drawing/2014/main" id="{284EA0AC-FCFC-66E3-626E-FA12A8FE037C}"/>
              </a:ext>
            </a:extLst>
          </p:cNvPr>
          <p:cNvCxnSpPr>
            <a:cxnSpLocks/>
          </p:cNvCxnSpPr>
          <p:nvPr/>
        </p:nvCxnSpPr>
        <p:spPr>
          <a:xfrm>
            <a:off x="5805218" y="4533118"/>
            <a:ext cx="0" cy="1346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4" name="TextBox 283">
            <a:extLst>
              <a:ext uri="{FF2B5EF4-FFF2-40B4-BE49-F238E27FC236}">
                <a16:creationId xmlns:a16="http://schemas.microsoft.com/office/drawing/2014/main" id="{EFA30702-BB98-2148-E6A4-DFA560A7A54B}"/>
              </a:ext>
            </a:extLst>
          </p:cNvPr>
          <p:cNvSpPr txBox="1"/>
          <p:nvPr/>
        </p:nvSpPr>
        <p:spPr>
          <a:xfrm>
            <a:off x="5527426" y="4694132"/>
            <a:ext cx="55656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/>
              <a:t>On-top</a:t>
            </a:r>
          </a:p>
        </p:txBody>
      </p:sp>
      <p:sp>
        <p:nvSpPr>
          <p:cNvPr id="286" name="TextBox 285">
            <a:extLst>
              <a:ext uri="{FF2B5EF4-FFF2-40B4-BE49-F238E27FC236}">
                <a16:creationId xmlns:a16="http://schemas.microsoft.com/office/drawing/2014/main" id="{BAE47F4B-0B28-8CD6-D4A7-194846DADD87}"/>
              </a:ext>
            </a:extLst>
          </p:cNvPr>
          <p:cNvSpPr txBox="1"/>
          <p:nvPr/>
        </p:nvSpPr>
        <p:spPr>
          <a:xfrm>
            <a:off x="4981456" y="5128132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5 pure metals</a:t>
            </a:r>
          </a:p>
        </p:txBody>
      </p:sp>
      <p:sp>
        <p:nvSpPr>
          <p:cNvPr id="287" name="Oval 286">
            <a:extLst>
              <a:ext uri="{FF2B5EF4-FFF2-40B4-BE49-F238E27FC236}">
                <a16:creationId xmlns:a16="http://schemas.microsoft.com/office/drawing/2014/main" id="{768E2CBB-2B05-5E59-BF7A-A9B897239699}"/>
              </a:ext>
            </a:extLst>
          </p:cNvPr>
          <p:cNvSpPr>
            <a:spLocks noChangeAspect="1"/>
          </p:cNvSpPr>
          <p:nvPr/>
        </p:nvSpPr>
        <p:spPr>
          <a:xfrm>
            <a:off x="5672461" y="4278357"/>
            <a:ext cx="252000" cy="252000"/>
          </a:xfrm>
          <a:prstGeom prst="ellipse">
            <a:avLst/>
          </a:prstGeom>
          <a:solidFill>
            <a:srgbClr val="FF0C0D"/>
          </a:solidFill>
          <a:ln>
            <a:solidFill>
              <a:srgbClr val="0B12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288" name="TextBox 287">
            <a:extLst>
              <a:ext uri="{FF2B5EF4-FFF2-40B4-BE49-F238E27FC236}">
                <a16:creationId xmlns:a16="http://schemas.microsoft.com/office/drawing/2014/main" id="{917B367D-E8A9-B90E-797C-F35882277831}"/>
              </a:ext>
            </a:extLst>
          </p:cNvPr>
          <p:cNvSpPr txBox="1"/>
          <p:nvPr/>
        </p:nvSpPr>
        <p:spPr>
          <a:xfrm>
            <a:off x="7264434" y="2086716"/>
            <a:ext cx="9821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56 HEA slabs</a:t>
            </a:r>
          </a:p>
        </p:txBody>
      </p:sp>
      <p:sp>
        <p:nvSpPr>
          <p:cNvPr id="289" name="TextBox 288">
            <a:extLst>
              <a:ext uri="{FF2B5EF4-FFF2-40B4-BE49-F238E27FC236}">
                <a16:creationId xmlns:a16="http://schemas.microsoft.com/office/drawing/2014/main" id="{DE1829FC-E7E5-14AB-5DB7-919D03DFDA32}"/>
              </a:ext>
            </a:extLst>
          </p:cNvPr>
          <p:cNvSpPr txBox="1"/>
          <p:nvPr/>
        </p:nvSpPr>
        <p:spPr>
          <a:xfrm>
            <a:off x="8029260" y="2086716"/>
            <a:ext cx="8885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9 sites/slab</a:t>
            </a:r>
          </a:p>
        </p:txBody>
      </p:sp>
      <p:sp>
        <p:nvSpPr>
          <p:cNvPr id="290" name="TextBox 289">
            <a:extLst>
              <a:ext uri="{FF2B5EF4-FFF2-40B4-BE49-F238E27FC236}">
                <a16:creationId xmlns:a16="http://schemas.microsoft.com/office/drawing/2014/main" id="{663681B8-0D7C-7923-072E-63558B8746D6}"/>
              </a:ext>
            </a:extLst>
          </p:cNvPr>
          <p:cNvSpPr txBox="1"/>
          <p:nvPr/>
        </p:nvSpPr>
        <p:spPr>
          <a:xfrm>
            <a:off x="7189516" y="4937559"/>
            <a:ext cx="10606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500 HEA slabs</a:t>
            </a:r>
          </a:p>
        </p:txBody>
      </p:sp>
      <p:pic>
        <p:nvPicPr>
          <p:cNvPr id="291" name="Picture 290" descr="A picture containing antenna&#10;&#10;Description automatically generated">
            <a:extLst>
              <a:ext uri="{FF2B5EF4-FFF2-40B4-BE49-F238E27FC236}">
                <a16:creationId xmlns:a16="http://schemas.microsoft.com/office/drawing/2014/main" id="{68C2E96C-C84E-C54C-5993-5EBEF284E1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1"/>
          <a:stretch/>
        </p:blipFill>
        <p:spPr>
          <a:xfrm>
            <a:off x="7244232" y="4665744"/>
            <a:ext cx="1570016" cy="287608"/>
          </a:xfrm>
          <a:prstGeom prst="rect">
            <a:avLst/>
          </a:prstGeom>
        </p:spPr>
      </p:pic>
      <p:cxnSp>
        <p:nvCxnSpPr>
          <p:cNvPr id="293" name="Straight Connector 292">
            <a:extLst>
              <a:ext uri="{FF2B5EF4-FFF2-40B4-BE49-F238E27FC236}">
                <a16:creationId xmlns:a16="http://schemas.microsoft.com/office/drawing/2014/main" id="{60F1F8EF-6838-B4F2-2781-2A2BACA9E3E1}"/>
              </a:ext>
            </a:extLst>
          </p:cNvPr>
          <p:cNvCxnSpPr>
            <a:cxnSpLocks/>
          </p:cNvCxnSpPr>
          <p:nvPr/>
        </p:nvCxnSpPr>
        <p:spPr>
          <a:xfrm>
            <a:off x="7978207" y="4532437"/>
            <a:ext cx="0" cy="1346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5" name="TextBox 294">
            <a:extLst>
              <a:ext uri="{FF2B5EF4-FFF2-40B4-BE49-F238E27FC236}">
                <a16:creationId xmlns:a16="http://schemas.microsoft.com/office/drawing/2014/main" id="{E03F860D-97CA-CF5C-E00A-A5DD12D39A2B}"/>
              </a:ext>
            </a:extLst>
          </p:cNvPr>
          <p:cNvSpPr txBox="1"/>
          <p:nvPr/>
        </p:nvSpPr>
        <p:spPr>
          <a:xfrm>
            <a:off x="7580543" y="4694132"/>
            <a:ext cx="71846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/>
              <a:t>Hollow-site</a:t>
            </a:r>
          </a:p>
        </p:txBody>
      </p:sp>
      <p:sp>
        <p:nvSpPr>
          <p:cNvPr id="296" name="TextBox 295">
            <a:extLst>
              <a:ext uri="{FF2B5EF4-FFF2-40B4-BE49-F238E27FC236}">
                <a16:creationId xmlns:a16="http://schemas.microsoft.com/office/drawing/2014/main" id="{9CEBCCD6-C364-5319-8B08-79A29BAF0AFB}"/>
              </a:ext>
            </a:extLst>
          </p:cNvPr>
          <p:cNvSpPr txBox="1"/>
          <p:nvPr/>
        </p:nvSpPr>
        <p:spPr>
          <a:xfrm>
            <a:off x="7203613" y="5128132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5 pure metals</a:t>
            </a:r>
          </a:p>
        </p:txBody>
      </p:sp>
      <p:sp>
        <p:nvSpPr>
          <p:cNvPr id="297" name="Oval 296">
            <a:extLst>
              <a:ext uri="{FF2B5EF4-FFF2-40B4-BE49-F238E27FC236}">
                <a16:creationId xmlns:a16="http://schemas.microsoft.com/office/drawing/2014/main" id="{E54D9C3F-4D99-CE7B-DFEF-CC9880A54CEE}"/>
              </a:ext>
            </a:extLst>
          </p:cNvPr>
          <p:cNvSpPr>
            <a:spLocks noChangeAspect="1"/>
          </p:cNvSpPr>
          <p:nvPr/>
        </p:nvSpPr>
        <p:spPr>
          <a:xfrm>
            <a:off x="7845450" y="4277676"/>
            <a:ext cx="252000" cy="252000"/>
          </a:xfrm>
          <a:prstGeom prst="ellipse">
            <a:avLst/>
          </a:prstGeom>
          <a:solidFill>
            <a:srgbClr val="FF0C0D"/>
          </a:solidFill>
          <a:ln>
            <a:solidFill>
              <a:srgbClr val="0B12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pic>
        <p:nvPicPr>
          <p:cNvPr id="301" name="Picture 300" descr="A screenshot of a computer&#10;&#10;Description automatically generated">
            <a:extLst>
              <a:ext uri="{FF2B5EF4-FFF2-40B4-BE49-F238E27FC236}">
                <a16:creationId xmlns:a16="http://schemas.microsoft.com/office/drawing/2014/main" id="{02C1141D-22AA-02FC-0F4A-6EAB11809AA1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l="14870" t="29248" r="23680" b="29200"/>
          <a:stretch/>
        </p:blipFill>
        <p:spPr>
          <a:xfrm>
            <a:off x="2574567" y="2640251"/>
            <a:ext cx="1874520" cy="1389888"/>
          </a:xfrm>
          <a:prstGeom prst="rect">
            <a:avLst/>
          </a:prstGeom>
        </p:spPr>
      </p:pic>
      <p:pic>
        <p:nvPicPr>
          <p:cNvPr id="303" name="Picture 302" descr="A screenshot of a computer&#10;&#10;Description automatically generated">
            <a:extLst>
              <a:ext uri="{FF2B5EF4-FFF2-40B4-BE49-F238E27FC236}">
                <a16:creationId xmlns:a16="http://schemas.microsoft.com/office/drawing/2014/main" id="{64EE2859-6AEF-9DC8-04AC-ACCA528D66A8}"/>
              </a:ext>
            </a:extLst>
          </p:cNvPr>
          <p:cNvPicPr>
            <a:picLocks noChangeAspect="1"/>
          </p:cNvPicPr>
          <p:nvPr/>
        </p:nvPicPr>
        <p:blipFill rotWithShape="1">
          <a:blip r:embed="rId19"/>
          <a:srcRect l="18599" t="28593" r="26536" b="32969"/>
          <a:stretch/>
        </p:blipFill>
        <p:spPr>
          <a:xfrm>
            <a:off x="4896548" y="2641576"/>
            <a:ext cx="1818319" cy="1387239"/>
          </a:xfrm>
          <a:prstGeom prst="rect">
            <a:avLst/>
          </a:prstGeom>
        </p:spPr>
      </p:pic>
      <p:sp>
        <p:nvSpPr>
          <p:cNvPr id="304" name="TextBox 303">
            <a:extLst>
              <a:ext uri="{FF2B5EF4-FFF2-40B4-BE49-F238E27FC236}">
                <a16:creationId xmlns:a16="http://schemas.microsoft.com/office/drawing/2014/main" id="{551DD23A-A770-99D3-2069-341F89E2969E}"/>
              </a:ext>
            </a:extLst>
          </p:cNvPr>
          <p:cNvSpPr txBox="1"/>
          <p:nvPr/>
        </p:nvSpPr>
        <p:spPr>
          <a:xfrm>
            <a:off x="2843010" y="2086716"/>
            <a:ext cx="9821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56 HEA slabs</a:t>
            </a:r>
          </a:p>
        </p:txBody>
      </p:sp>
      <p:pic>
        <p:nvPicPr>
          <p:cNvPr id="305" name="Picture 304" descr="A picture containing antenna&#10;&#10;Description automatically generated">
            <a:extLst>
              <a:ext uri="{FF2B5EF4-FFF2-40B4-BE49-F238E27FC236}">
                <a16:creationId xmlns:a16="http://schemas.microsoft.com/office/drawing/2014/main" id="{742452B8-71A4-537E-BE7A-0B38E2A0EF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1"/>
          <a:stretch/>
        </p:blipFill>
        <p:spPr>
          <a:xfrm>
            <a:off x="2831222" y="1764676"/>
            <a:ext cx="1570016" cy="287608"/>
          </a:xfrm>
          <a:prstGeom prst="rect">
            <a:avLst/>
          </a:prstGeom>
        </p:spPr>
      </p:pic>
      <p:sp>
        <p:nvSpPr>
          <p:cNvPr id="306" name="Oval 305">
            <a:extLst>
              <a:ext uri="{FF2B5EF4-FFF2-40B4-BE49-F238E27FC236}">
                <a16:creationId xmlns:a16="http://schemas.microsoft.com/office/drawing/2014/main" id="{27BDD88C-6C1B-B4B3-3C6E-1559086ADA5A}"/>
              </a:ext>
            </a:extLst>
          </p:cNvPr>
          <p:cNvSpPr>
            <a:spLocks noChangeAspect="1"/>
          </p:cNvSpPr>
          <p:nvPr/>
        </p:nvSpPr>
        <p:spPr>
          <a:xfrm>
            <a:off x="3500257" y="1078844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307" name="Straight Connector 306">
            <a:extLst>
              <a:ext uri="{FF2B5EF4-FFF2-40B4-BE49-F238E27FC236}">
                <a16:creationId xmlns:a16="http://schemas.microsoft.com/office/drawing/2014/main" id="{4CA28C70-64E6-2197-03C5-EE1062432C8B}"/>
              </a:ext>
            </a:extLst>
          </p:cNvPr>
          <p:cNvCxnSpPr>
            <a:cxnSpLocks/>
          </p:cNvCxnSpPr>
          <p:nvPr/>
        </p:nvCxnSpPr>
        <p:spPr>
          <a:xfrm>
            <a:off x="3330129" y="1635681"/>
            <a:ext cx="0" cy="1346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8" name="TextBox 307">
            <a:extLst>
              <a:ext uri="{FF2B5EF4-FFF2-40B4-BE49-F238E27FC236}">
                <a16:creationId xmlns:a16="http://schemas.microsoft.com/office/drawing/2014/main" id="{E1C3CAB2-2EA2-4C4C-06F8-A214CFC5604A}"/>
              </a:ext>
            </a:extLst>
          </p:cNvPr>
          <p:cNvSpPr txBox="1"/>
          <p:nvPr/>
        </p:nvSpPr>
        <p:spPr>
          <a:xfrm>
            <a:off x="3612823" y="2086716"/>
            <a:ext cx="8885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9 sites/slab</a:t>
            </a:r>
          </a:p>
        </p:txBody>
      </p:sp>
      <p:sp>
        <p:nvSpPr>
          <p:cNvPr id="310" name="TextBox 309">
            <a:extLst>
              <a:ext uri="{FF2B5EF4-FFF2-40B4-BE49-F238E27FC236}">
                <a16:creationId xmlns:a16="http://schemas.microsoft.com/office/drawing/2014/main" id="{651AD4BF-7668-E86E-C8BD-1924181DD261}"/>
              </a:ext>
            </a:extLst>
          </p:cNvPr>
          <p:cNvSpPr txBox="1"/>
          <p:nvPr/>
        </p:nvSpPr>
        <p:spPr>
          <a:xfrm>
            <a:off x="2752691" y="2300364"/>
            <a:ext cx="10407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0 pure metals</a:t>
            </a:r>
          </a:p>
        </p:txBody>
      </p:sp>
      <p:sp>
        <p:nvSpPr>
          <p:cNvPr id="311" name="TextBox 310">
            <a:extLst>
              <a:ext uri="{FF2B5EF4-FFF2-40B4-BE49-F238E27FC236}">
                <a16:creationId xmlns:a16="http://schemas.microsoft.com/office/drawing/2014/main" id="{CE5C1074-B6C6-714D-CA07-76777EDA0641}"/>
              </a:ext>
            </a:extLst>
          </p:cNvPr>
          <p:cNvSpPr txBox="1"/>
          <p:nvPr/>
        </p:nvSpPr>
        <p:spPr>
          <a:xfrm>
            <a:off x="3268010" y="1793064"/>
            <a:ext cx="48763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/>
              <a:t>Bridge</a:t>
            </a:r>
          </a:p>
        </p:txBody>
      </p:sp>
      <p:sp>
        <p:nvSpPr>
          <p:cNvPr id="312" name="Oval 311">
            <a:extLst>
              <a:ext uri="{FF2B5EF4-FFF2-40B4-BE49-F238E27FC236}">
                <a16:creationId xmlns:a16="http://schemas.microsoft.com/office/drawing/2014/main" id="{B8891E24-9D8D-B3EB-FE32-76F619AFB85B}"/>
              </a:ext>
            </a:extLst>
          </p:cNvPr>
          <p:cNvSpPr>
            <a:spLocks noChangeAspect="1"/>
          </p:cNvSpPr>
          <p:nvPr/>
        </p:nvSpPr>
        <p:spPr>
          <a:xfrm>
            <a:off x="3405362" y="1190108"/>
            <a:ext cx="317806" cy="317806"/>
          </a:xfrm>
          <a:prstGeom prst="ellipse">
            <a:avLst/>
          </a:prstGeom>
          <a:solidFill>
            <a:srgbClr val="909090"/>
          </a:solidFill>
          <a:ln>
            <a:solidFill>
              <a:srgbClr val="1E1C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13" name="Oval 312">
            <a:extLst>
              <a:ext uri="{FF2B5EF4-FFF2-40B4-BE49-F238E27FC236}">
                <a16:creationId xmlns:a16="http://schemas.microsoft.com/office/drawing/2014/main" id="{599D5149-DFA0-004F-F641-75C844D81A73}"/>
              </a:ext>
            </a:extLst>
          </p:cNvPr>
          <p:cNvSpPr>
            <a:spLocks noChangeAspect="1"/>
          </p:cNvSpPr>
          <p:nvPr/>
        </p:nvSpPr>
        <p:spPr>
          <a:xfrm>
            <a:off x="3682008" y="1386565"/>
            <a:ext cx="252000" cy="252000"/>
          </a:xfrm>
          <a:prstGeom prst="ellipse">
            <a:avLst/>
          </a:prstGeom>
          <a:solidFill>
            <a:srgbClr val="FF0C0D"/>
          </a:solidFill>
          <a:ln>
            <a:solidFill>
              <a:srgbClr val="0B12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314" name="Oval 313">
            <a:extLst>
              <a:ext uri="{FF2B5EF4-FFF2-40B4-BE49-F238E27FC236}">
                <a16:creationId xmlns:a16="http://schemas.microsoft.com/office/drawing/2014/main" id="{07E54904-2A28-2732-8251-0C9BBD01DE1C}"/>
              </a:ext>
            </a:extLst>
          </p:cNvPr>
          <p:cNvSpPr>
            <a:spLocks noChangeAspect="1"/>
          </p:cNvSpPr>
          <p:nvPr/>
        </p:nvSpPr>
        <p:spPr>
          <a:xfrm>
            <a:off x="3198260" y="1389277"/>
            <a:ext cx="252000" cy="252000"/>
          </a:xfrm>
          <a:prstGeom prst="ellipse">
            <a:avLst/>
          </a:prstGeom>
          <a:solidFill>
            <a:srgbClr val="FF0C0D"/>
          </a:solidFill>
          <a:ln>
            <a:solidFill>
              <a:srgbClr val="0B12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315" name="TextBox 314">
            <a:extLst>
              <a:ext uri="{FF2B5EF4-FFF2-40B4-BE49-F238E27FC236}">
                <a16:creationId xmlns:a16="http://schemas.microsoft.com/office/drawing/2014/main" id="{EE85D8BC-A17D-23D5-A45D-AF836E3BEDDF}"/>
              </a:ext>
            </a:extLst>
          </p:cNvPr>
          <p:cNvSpPr txBox="1"/>
          <p:nvPr/>
        </p:nvSpPr>
        <p:spPr>
          <a:xfrm>
            <a:off x="5053722" y="2086716"/>
            <a:ext cx="9821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56 HEA slabs</a:t>
            </a:r>
          </a:p>
        </p:txBody>
      </p:sp>
      <p:pic>
        <p:nvPicPr>
          <p:cNvPr id="316" name="Picture 315" descr="A picture containing antenna&#10;&#10;Description automatically generated">
            <a:extLst>
              <a:ext uri="{FF2B5EF4-FFF2-40B4-BE49-F238E27FC236}">
                <a16:creationId xmlns:a16="http://schemas.microsoft.com/office/drawing/2014/main" id="{795F18AD-7A68-23DB-813B-3A00144D23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1"/>
          <a:stretch/>
        </p:blipFill>
        <p:spPr>
          <a:xfrm>
            <a:off x="5037727" y="1764676"/>
            <a:ext cx="1570016" cy="287608"/>
          </a:xfrm>
          <a:prstGeom prst="rect">
            <a:avLst/>
          </a:prstGeom>
        </p:spPr>
      </p:pic>
      <p:sp>
        <p:nvSpPr>
          <p:cNvPr id="317" name="Oval 316">
            <a:extLst>
              <a:ext uri="{FF2B5EF4-FFF2-40B4-BE49-F238E27FC236}">
                <a16:creationId xmlns:a16="http://schemas.microsoft.com/office/drawing/2014/main" id="{5BCC672A-53CB-4999-FAF4-DE40F207B691}"/>
              </a:ext>
            </a:extLst>
          </p:cNvPr>
          <p:cNvSpPr>
            <a:spLocks noChangeAspect="1"/>
          </p:cNvSpPr>
          <p:nvPr/>
        </p:nvSpPr>
        <p:spPr>
          <a:xfrm>
            <a:off x="5747263" y="1025688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318" name="Straight Connector 317">
            <a:extLst>
              <a:ext uri="{FF2B5EF4-FFF2-40B4-BE49-F238E27FC236}">
                <a16:creationId xmlns:a16="http://schemas.microsoft.com/office/drawing/2014/main" id="{1F9A12D8-F3DB-8C28-D750-13EA17302320}"/>
              </a:ext>
            </a:extLst>
          </p:cNvPr>
          <p:cNvCxnSpPr>
            <a:cxnSpLocks/>
          </p:cNvCxnSpPr>
          <p:nvPr/>
        </p:nvCxnSpPr>
        <p:spPr>
          <a:xfrm>
            <a:off x="5790836" y="1645913"/>
            <a:ext cx="0" cy="1346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9" name="TextBox 318">
            <a:extLst>
              <a:ext uri="{FF2B5EF4-FFF2-40B4-BE49-F238E27FC236}">
                <a16:creationId xmlns:a16="http://schemas.microsoft.com/office/drawing/2014/main" id="{257BE79C-567E-0169-1043-AFA6A072D684}"/>
              </a:ext>
            </a:extLst>
          </p:cNvPr>
          <p:cNvSpPr txBox="1"/>
          <p:nvPr/>
        </p:nvSpPr>
        <p:spPr>
          <a:xfrm>
            <a:off x="5806738" y="2086716"/>
            <a:ext cx="8885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9 sites/slab</a:t>
            </a:r>
          </a:p>
        </p:txBody>
      </p:sp>
      <p:sp>
        <p:nvSpPr>
          <p:cNvPr id="321" name="TextBox 320">
            <a:extLst>
              <a:ext uri="{FF2B5EF4-FFF2-40B4-BE49-F238E27FC236}">
                <a16:creationId xmlns:a16="http://schemas.microsoft.com/office/drawing/2014/main" id="{084752D8-E4D8-65FF-C001-DF26C1B98DCB}"/>
              </a:ext>
            </a:extLst>
          </p:cNvPr>
          <p:cNvSpPr txBox="1"/>
          <p:nvPr/>
        </p:nvSpPr>
        <p:spPr>
          <a:xfrm>
            <a:off x="4928318" y="2300364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5 pure metals</a:t>
            </a:r>
          </a:p>
        </p:txBody>
      </p:sp>
      <p:sp>
        <p:nvSpPr>
          <p:cNvPr id="322" name="TextBox 321">
            <a:extLst>
              <a:ext uri="{FF2B5EF4-FFF2-40B4-BE49-F238E27FC236}">
                <a16:creationId xmlns:a16="http://schemas.microsoft.com/office/drawing/2014/main" id="{F3B25AA1-9BD3-C6B0-DE86-9729A5F1EF31}"/>
              </a:ext>
            </a:extLst>
          </p:cNvPr>
          <p:cNvSpPr txBox="1"/>
          <p:nvPr/>
        </p:nvSpPr>
        <p:spPr>
          <a:xfrm>
            <a:off x="5527426" y="1793064"/>
            <a:ext cx="55656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/>
              <a:t>On-top</a:t>
            </a:r>
          </a:p>
        </p:txBody>
      </p:sp>
      <p:sp>
        <p:nvSpPr>
          <p:cNvPr id="323" name="Oval 322">
            <a:extLst>
              <a:ext uri="{FF2B5EF4-FFF2-40B4-BE49-F238E27FC236}">
                <a16:creationId xmlns:a16="http://schemas.microsoft.com/office/drawing/2014/main" id="{67096DED-5816-2509-6DE1-85958D72544A}"/>
              </a:ext>
            </a:extLst>
          </p:cNvPr>
          <p:cNvSpPr>
            <a:spLocks noChangeAspect="1"/>
          </p:cNvSpPr>
          <p:nvPr/>
        </p:nvSpPr>
        <p:spPr>
          <a:xfrm>
            <a:off x="5756256" y="1098328"/>
            <a:ext cx="317806" cy="317806"/>
          </a:xfrm>
          <a:prstGeom prst="ellipse">
            <a:avLst/>
          </a:prstGeom>
          <a:solidFill>
            <a:srgbClr val="909090"/>
          </a:solidFill>
          <a:ln>
            <a:solidFill>
              <a:srgbClr val="1E1C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24" name="Oval 323">
            <a:extLst>
              <a:ext uri="{FF2B5EF4-FFF2-40B4-BE49-F238E27FC236}">
                <a16:creationId xmlns:a16="http://schemas.microsoft.com/office/drawing/2014/main" id="{0BF3F805-F36E-9BC6-1AF4-F4DEAC44E34F}"/>
              </a:ext>
            </a:extLst>
          </p:cNvPr>
          <p:cNvSpPr>
            <a:spLocks noChangeAspect="1"/>
          </p:cNvSpPr>
          <p:nvPr/>
        </p:nvSpPr>
        <p:spPr>
          <a:xfrm>
            <a:off x="5657460" y="1384769"/>
            <a:ext cx="252000" cy="252000"/>
          </a:xfrm>
          <a:prstGeom prst="ellipse">
            <a:avLst/>
          </a:prstGeom>
          <a:solidFill>
            <a:srgbClr val="FF0C0D"/>
          </a:solidFill>
          <a:ln>
            <a:solidFill>
              <a:srgbClr val="0B12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325" name="Oval 324">
            <a:extLst>
              <a:ext uri="{FF2B5EF4-FFF2-40B4-BE49-F238E27FC236}">
                <a16:creationId xmlns:a16="http://schemas.microsoft.com/office/drawing/2014/main" id="{79F077CB-95C2-8788-FC26-3A22BB77DB83}"/>
              </a:ext>
            </a:extLst>
          </p:cNvPr>
          <p:cNvSpPr>
            <a:spLocks noChangeAspect="1"/>
          </p:cNvSpPr>
          <p:nvPr/>
        </p:nvSpPr>
        <p:spPr>
          <a:xfrm>
            <a:off x="6071054" y="1133186"/>
            <a:ext cx="252000" cy="252000"/>
          </a:xfrm>
          <a:prstGeom prst="ellipse">
            <a:avLst/>
          </a:prstGeom>
          <a:solidFill>
            <a:srgbClr val="FF0C0D"/>
          </a:solidFill>
          <a:ln>
            <a:solidFill>
              <a:srgbClr val="0B12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cxnSp>
        <p:nvCxnSpPr>
          <p:cNvPr id="326" name="Straight Connector 325">
            <a:extLst>
              <a:ext uri="{FF2B5EF4-FFF2-40B4-BE49-F238E27FC236}">
                <a16:creationId xmlns:a16="http://schemas.microsoft.com/office/drawing/2014/main" id="{1EF69E5E-9090-0B7C-7F4E-4D2629116FB0}"/>
              </a:ext>
            </a:extLst>
          </p:cNvPr>
          <p:cNvCxnSpPr>
            <a:cxnSpLocks/>
          </p:cNvCxnSpPr>
          <p:nvPr/>
        </p:nvCxnSpPr>
        <p:spPr>
          <a:xfrm>
            <a:off x="3811713" y="1641777"/>
            <a:ext cx="0" cy="1346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7" name="Picture 326" descr="A picture containing antenna&#10;&#10;Description automatically generated">
            <a:extLst>
              <a:ext uri="{FF2B5EF4-FFF2-40B4-BE49-F238E27FC236}">
                <a16:creationId xmlns:a16="http://schemas.microsoft.com/office/drawing/2014/main" id="{E8B6881C-E998-4810-0622-5332768C14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1"/>
          <a:stretch/>
        </p:blipFill>
        <p:spPr>
          <a:xfrm>
            <a:off x="624717" y="4665744"/>
            <a:ext cx="1570016" cy="287608"/>
          </a:xfrm>
          <a:prstGeom prst="rect">
            <a:avLst/>
          </a:prstGeom>
        </p:spPr>
      </p:pic>
      <p:pic>
        <p:nvPicPr>
          <p:cNvPr id="329" name="Picture 328" descr="A picture containing antenna&#10;&#10;Description automatically generated">
            <a:extLst>
              <a:ext uri="{FF2B5EF4-FFF2-40B4-BE49-F238E27FC236}">
                <a16:creationId xmlns:a16="http://schemas.microsoft.com/office/drawing/2014/main" id="{FFE8FCE8-4D8F-7B9D-8204-FC26F35D3F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1"/>
          <a:stretch/>
        </p:blipFill>
        <p:spPr>
          <a:xfrm>
            <a:off x="9450736" y="4665744"/>
            <a:ext cx="1570016" cy="287608"/>
          </a:xfrm>
          <a:prstGeom prst="rect">
            <a:avLst/>
          </a:prstGeom>
        </p:spPr>
      </p:pic>
      <p:sp>
        <p:nvSpPr>
          <p:cNvPr id="333" name="TextBox 332">
            <a:extLst>
              <a:ext uri="{FF2B5EF4-FFF2-40B4-BE49-F238E27FC236}">
                <a16:creationId xmlns:a16="http://schemas.microsoft.com/office/drawing/2014/main" id="{F87D6773-4A3F-3D06-2D7B-67FEF8CD325F}"/>
              </a:ext>
            </a:extLst>
          </p:cNvPr>
          <p:cNvSpPr txBox="1"/>
          <p:nvPr/>
        </p:nvSpPr>
        <p:spPr>
          <a:xfrm>
            <a:off x="557989" y="4937559"/>
            <a:ext cx="9821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56 HEA slabs</a:t>
            </a:r>
          </a:p>
        </p:txBody>
      </p:sp>
      <p:sp>
        <p:nvSpPr>
          <p:cNvPr id="334" name="TextBox 333">
            <a:extLst>
              <a:ext uri="{FF2B5EF4-FFF2-40B4-BE49-F238E27FC236}">
                <a16:creationId xmlns:a16="http://schemas.microsoft.com/office/drawing/2014/main" id="{8EC9C5DC-E070-0020-00F3-CA00107E36EE}"/>
              </a:ext>
            </a:extLst>
          </p:cNvPr>
          <p:cNvSpPr txBox="1"/>
          <p:nvPr/>
        </p:nvSpPr>
        <p:spPr>
          <a:xfrm>
            <a:off x="560793" y="5128132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5 pure metals</a:t>
            </a:r>
          </a:p>
        </p:txBody>
      </p:sp>
      <p:pic>
        <p:nvPicPr>
          <p:cNvPr id="332" name="Picture 331" descr="A screenshot of a computer&#10;&#10;Description automatically generated">
            <a:extLst>
              <a:ext uri="{FF2B5EF4-FFF2-40B4-BE49-F238E27FC236}">
                <a16:creationId xmlns:a16="http://schemas.microsoft.com/office/drawing/2014/main" id="{B6A6620F-A9FA-F72E-712B-D98EFC70E01B}"/>
              </a:ext>
            </a:extLst>
          </p:cNvPr>
          <p:cNvPicPr>
            <a:picLocks noChangeAspect="1"/>
          </p:cNvPicPr>
          <p:nvPr/>
        </p:nvPicPr>
        <p:blipFill rotWithShape="1">
          <a:blip r:embed="rId20"/>
          <a:srcRect l="17871" t="28536" r="25526" b="32204"/>
          <a:stretch/>
        </p:blipFill>
        <p:spPr>
          <a:xfrm>
            <a:off x="485493" y="5504688"/>
            <a:ext cx="1848464" cy="1396181"/>
          </a:xfrm>
          <a:prstGeom prst="rect">
            <a:avLst/>
          </a:prstGeom>
        </p:spPr>
      </p:pic>
      <p:sp>
        <p:nvSpPr>
          <p:cNvPr id="337" name="TextBox 336">
            <a:extLst>
              <a:ext uri="{FF2B5EF4-FFF2-40B4-BE49-F238E27FC236}">
                <a16:creationId xmlns:a16="http://schemas.microsoft.com/office/drawing/2014/main" id="{A10AB394-5E4F-D7D6-9081-327AE3C092B2}"/>
              </a:ext>
            </a:extLst>
          </p:cNvPr>
          <p:cNvSpPr txBox="1"/>
          <p:nvPr/>
        </p:nvSpPr>
        <p:spPr>
          <a:xfrm>
            <a:off x="9381917" y="4937559"/>
            <a:ext cx="10606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525 HEA slabs</a:t>
            </a:r>
          </a:p>
        </p:txBody>
      </p:sp>
      <p:sp>
        <p:nvSpPr>
          <p:cNvPr id="338" name="TextBox 337">
            <a:extLst>
              <a:ext uri="{FF2B5EF4-FFF2-40B4-BE49-F238E27FC236}">
                <a16:creationId xmlns:a16="http://schemas.microsoft.com/office/drawing/2014/main" id="{1BC2B4A1-AC53-1109-90D2-96694ABB8C09}"/>
              </a:ext>
            </a:extLst>
          </p:cNvPr>
          <p:cNvSpPr txBox="1"/>
          <p:nvPr/>
        </p:nvSpPr>
        <p:spPr>
          <a:xfrm>
            <a:off x="9384721" y="5128132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5 pure metals</a:t>
            </a:r>
          </a:p>
        </p:txBody>
      </p:sp>
      <p:pic>
        <p:nvPicPr>
          <p:cNvPr id="339" name="Picture 338" descr="A picture containing antenna&#10;&#10;Description automatically generated">
            <a:extLst>
              <a:ext uri="{FF2B5EF4-FFF2-40B4-BE49-F238E27FC236}">
                <a16:creationId xmlns:a16="http://schemas.microsoft.com/office/drawing/2014/main" id="{3B2CE6F3-6F35-296C-C4B7-B49546A53D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1"/>
          <a:stretch/>
        </p:blipFill>
        <p:spPr>
          <a:xfrm>
            <a:off x="2831222" y="4665744"/>
            <a:ext cx="1570016" cy="287608"/>
          </a:xfrm>
          <a:prstGeom prst="rect">
            <a:avLst/>
          </a:prstGeom>
        </p:spPr>
      </p:pic>
      <p:pic>
        <p:nvPicPr>
          <p:cNvPr id="341" name="Picture 340" descr="Bubble chart&#10;&#10;Description automatically generated">
            <a:extLst>
              <a:ext uri="{FF2B5EF4-FFF2-40B4-BE49-F238E27FC236}">
                <a16:creationId xmlns:a16="http://schemas.microsoft.com/office/drawing/2014/main" id="{922B74A0-37CD-544B-BE5B-3D852E697B1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7759" t="23254" r="20239" b="30017"/>
          <a:stretch/>
        </p:blipFill>
        <p:spPr>
          <a:xfrm>
            <a:off x="2589453" y="5445769"/>
            <a:ext cx="1844749" cy="1514018"/>
          </a:xfrm>
          <a:prstGeom prst="rect">
            <a:avLst/>
          </a:prstGeom>
        </p:spPr>
      </p:pic>
      <p:sp>
        <p:nvSpPr>
          <p:cNvPr id="342" name="TextBox 341">
            <a:extLst>
              <a:ext uri="{FF2B5EF4-FFF2-40B4-BE49-F238E27FC236}">
                <a16:creationId xmlns:a16="http://schemas.microsoft.com/office/drawing/2014/main" id="{3F003BD8-9B42-7DD8-E60B-25B9CC5C34E0}"/>
              </a:ext>
            </a:extLst>
          </p:cNvPr>
          <p:cNvSpPr txBox="1"/>
          <p:nvPr/>
        </p:nvSpPr>
        <p:spPr>
          <a:xfrm>
            <a:off x="2827641" y="5101956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5 pure metals</a:t>
            </a:r>
          </a:p>
        </p:txBody>
      </p:sp>
    </p:spTree>
    <p:extLst>
      <p:ext uri="{BB962C8B-B14F-4D97-AF65-F5344CB8AC3E}">
        <p14:creationId xmlns:p14="http://schemas.microsoft.com/office/powerpoint/2010/main" val="241801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1" fill="hold">
                      <p:stCondLst>
                        <p:cond delay="indefinite"/>
                      </p:stCondLst>
                      <p:childTnLst>
                        <p:par>
                          <p:cTn id="242" fill="hold">
                            <p:stCondLst>
                              <p:cond delay="0"/>
                            </p:stCondLst>
                            <p:childTnLst>
                              <p:par>
                                <p:cTn id="2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6" grpId="0"/>
      <p:bldP spid="118" grpId="0" animBg="1"/>
      <p:bldP spid="121" grpId="0"/>
      <p:bldP spid="123" grpId="0"/>
      <p:bldP spid="125" grpId="0" animBg="1"/>
      <p:bldP spid="126" grpId="0" animBg="1"/>
      <p:bldP spid="129" grpId="0" animBg="1"/>
      <p:bldP spid="130" grpId="0"/>
      <p:bldP spid="135" grpId="0"/>
      <p:bldP spid="137" grpId="0" animBg="1"/>
      <p:bldP spid="140" grpId="0"/>
      <p:bldP spid="142" grpId="0"/>
      <p:bldP spid="143" grpId="0"/>
      <p:bldP spid="144" grpId="0"/>
      <p:bldP spid="145" grpId="0"/>
      <p:bldP spid="146" grpId="0"/>
      <p:bldP spid="147" grpId="0"/>
      <p:bldP spid="148" grpId="0" animBg="1"/>
      <p:bldP spid="149" grpId="0"/>
      <p:bldP spid="150" grpId="0"/>
      <p:bldP spid="153" grpId="0"/>
      <p:bldP spid="157" grpId="0"/>
      <p:bldP spid="158" grpId="0"/>
      <p:bldP spid="160" grpId="0"/>
      <p:bldP spid="161" grpId="0" animBg="1"/>
      <p:bldP spid="162" grpId="0" animBg="1"/>
      <p:bldP spid="163" grpId="0" animBg="1"/>
      <p:bldP spid="164" grpId="0" animBg="1"/>
      <p:bldP spid="165" grpId="0" animBg="1"/>
      <p:bldP spid="166" grpId="0" animBg="1"/>
      <p:bldP spid="167" grpId="0" animBg="1"/>
      <p:bldP spid="236" grpId="0"/>
      <p:bldP spid="238" grpId="0" animBg="1"/>
      <p:bldP spid="241" grpId="0"/>
      <p:bldP spid="243" grpId="0"/>
      <p:bldP spid="244" grpId="0"/>
      <p:bldP spid="247" grpId="0" animBg="1"/>
      <p:bldP spid="248" grpId="0" animBg="1"/>
      <p:bldP spid="249" grpId="0" animBg="1"/>
      <p:bldP spid="250" grpId="0"/>
      <p:bldP spid="255" grpId="0"/>
      <p:bldP spid="257" grpId="0"/>
      <p:bldP spid="259" grpId="0" animBg="1"/>
      <p:bldP spid="260" grpId="0"/>
      <p:bldP spid="266" grpId="0" animBg="1"/>
      <p:bldP spid="270" grpId="0" animBg="1"/>
      <p:bldP spid="273" grpId="0"/>
      <p:bldP spid="274" grpId="0"/>
      <p:bldP spid="276" grpId="0"/>
      <p:bldP spid="279" grpId="0" animBg="1"/>
      <p:bldP spid="284" grpId="0"/>
      <p:bldP spid="286" grpId="0"/>
      <p:bldP spid="287" grpId="0" animBg="1"/>
      <p:bldP spid="288" grpId="0"/>
      <p:bldP spid="289" grpId="0"/>
      <p:bldP spid="290" grpId="0"/>
      <p:bldP spid="295" grpId="0"/>
      <p:bldP spid="296" grpId="0"/>
      <p:bldP spid="297" grpId="0" animBg="1"/>
      <p:bldP spid="304" grpId="0"/>
      <p:bldP spid="306" grpId="0" animBg="1"/>
      <p:bldP spid="308" grpId="0"/>
      <p:bldP spid="310" grpId="0"/>
      <p:bldP spid="311" grpId="0"/>
      <p:bldP spid="312" grpId="0" animBg="1"/>
      <p:bldP spid="313" grpId="0" animBg="1"/>
      <p:bldP spid="314" grpId="0" animBg="1"/>
      <p:bldP spid="315" grpId="0"/>
      <p:bldP spid="317" grpId="0" animBg="1"/>
      <p:bldP spid="319" grpId="0"/>
      <p:bldP spid="321" grpId="0"/>
      <p:bldP spid="322" grpId="0"/>
      <p:bldP spid="323" grpId="0" animBg="1"/>
      <p:bldP spid="324" grpId="0" animBg="1"/>
      <p:bldP spid="325" grpId="0" animBg="1"/>
      <p:bldP spid="333" grpId="0"/>
      <p:bldP spid="334" grpId="0"/>
      <p:bldP spid="337" grpId="0"/>
      <p:bldP spid="338" grpId="0"/>
      <p:bldP spid="342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4174</TotalTime>
  <Words>204</Words>
  <Application>Microsoft Macintosh PowerPoint</Application>
  <PresentationFormat>Custom</PresentationFormat>
  <Paragraphs>79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Times New Roman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Marcus Nørgaard Weng</dc:creator>
  <cp:lastModifiedBy>Marcus Nørgaard Weng</cp:lastModifiedBy>
  <cp:revision>37</cp:revision>
  <dcterms:created xsi:type="dcterms:W3CDTF">2023-08-11T15:42:05Z</dcterms:created>
  <dcterms:modified xsi:type="dcterms:W3CDTF">2023-08-14T13:16:41Z</dcterms:modified>
</cp:coreProperties>
</file>